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87" r:id="rId4"/>
    <p:sldId id="257" r:id="rId5"/>
    <p:sldId id="273" r:id="rId6"/>
    <p:sldId id="274" r:id="rId7"/>
    <p:sldId id="275" r:id="rId8"/>
    <p:sldId id="278" r:id="rId9"/>
    <p:sldId id="290" r:id="rId10"/>
    <p:sldId id="293" r:id="rId11"/>
    <p:sldId id="279" r:id="rId12"/>
    <p:sldId id="282" r:id="rId13"/>
    <p:sldId id="291" r:id="rId14"/>
    <p:sldId id="294" r:id="rId15"/>
    <p:sldId id="286" r:id="rId16"/>
    <p:sldId id="288" r:id="rId17"/>
    <p:sldId id="296" r:id="rId18"/>
    <p:sldId id="280" r:id="rId19"/>
    <p:sldId id="283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1481" autoAdjust="0"/>
  </p:normalViewPr>
  <p:slideViewPr>
    <p:cSldViewPr snapToGrid="0">
      <p:cViewPr varScale="1">
        <p:scale>
          <a:sx n="62" d="100"/>
          <a:sy n="62" d="100"/>
        </p:scale>
        <p:origin x="14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Conclusion</a:t>
          </a:r>
          <a:endParaRPr lang="en-GB" sz="2800" dirty="0">
            <a:solidFill>
              <a:schemeClr val="bg1"/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bg1"/>
              </a:solidFill>
            </a:rPr>
            <a:t>Summary</a:t>
          </a:r>
          <a:endParaRPr lang="en-GB" sz="2800" dirty="0">
            <a:solidFill>
              <a:schemeClr val="bg1"/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Conclusion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bg1"/>
              </a:solidFill>
            </a:rPr>
            <a:t>Summary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A21E5-AB4D-469E-B79C-5E2636280EFA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1344-487B-4086-82EC-6D91760A9E8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5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728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research will involve numerical modelling of mines, calibrated and validated using real data from 2 different areas: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Bilston Glen in Scotland</a:t>
            </a:r>
          </a:p>
          <a:p>
            <a:pPr lvl="0"/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Dawdon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NE England</a:t>
            </a:r>
          </a:p>
          <a:p>
            <a:r>
              <a:rPr lang="en-GB" dirty="0">
                <a:sym typeface="Wingdings" panose="05000000000000000000" pitchFamily="2" charset="2"/>
              </a:rPr>
              <a:t> Enough data to calibrate the models and different geometries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063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series of model will be created through the development of a methodology to generate a representative statistical distribution of mine working network / roadways. Calibration and validation of model using existing data (i.e. simulation of flooding, flow rate, temperature profile). </a:t>
            </a:r>
          </a:p>
          <a:p>
            <a:endParaRPr lang="fr-FR" dirty="0"/>
          </a:p>
          <a:p>
            <a:r>
              <a:rPr lang="fr-FR" dirty="0"/>
              <a:t>Water </a:t>
            </a:r>
            <a:r>
              <a:rPr lang="fr-FR" dirty="0" err="1"/>
              <a:t>level</a:t>
            </a:r>
            <a:r>
              <a:rPr lang="fr-FR" dirty="0"/>
              <a:t> = logger and on site </a:t>
            </a:r>
            <a:r>
              <a:rPr lang="fr-FR" dirty="0" err="1"/>
              <a:t>measurements</a:t>
            </a:r>
            <a:endParaRPr lang="fr-FR" dirty="0"/>
          </a:p>
          <a:p>
            <a:r>
              <a:rPr lang="fr-FR" dirty="0" err="1"/>
              <a:t>Temperature</a:t>
            </a:r>
            <a:r>
              <a:rPr lang="fr-FR" dirty="0"/>
              <a:t>: </a:t>
            </a:r>
            <a:r>
              <a:rPr lang="en-GB" dirty="0"/>
              <a:t>Logger temperature and on-site measurements (Temperature versus time)</a:t>
            </a:r>
          </a:p>
          <a:p>
            <a:r>
              <a:rPr lang="en-GB" dirty="0"/>
              <a:t>+ Temperature and conductivity logs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Geochemistry</a:t>
            </a:r>
            <a:r>
              <a:rPr lang="fr-FR" dirty="0"/>
              <a:t>: </a:t>
            </a:r>
            <a:r>
              <a:rPr lang="fr-FR" dirty="0" err="1"/>
              <a:t>Deep</a:t>
            </a:r>
            <a:r>
              <a:rPr lang="fr-FR" dirty="0"/>
              <a:t> water in </a:t>
            </a:r>
            <a:r>
              <a:rPr lang="fr-FR" dirty="0" err="1"/>
              <a:t>Dawdon</a:t>
            </a:r>
            <a:r>
              <a:rPr lang="fr-FR" dirty="0"/>
              <a:t> (Chloride anion dominant = long </a:t>
            </a:r>
            <a:r>
              <a:rPr lang="fr-FR" dirty="0" err="1"/>
              <a:t>residence</a:t>
            </a:r>
            <a:r>
              <a:rPr lang="fr-FR" dirty="0"/>
              <a:t> time)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shallow</a:t>
            </a:r>
            <a:r>
              <a:rPr lang="fr-FR" dirty="0"/>
              <a:t> water in </a:t>
            </a:r>
            <a:r>
              <a:rPr lang="fr-FR" dirty="0" err="1"/>
              <a:t>Bilston</a:t>
            </a:r>
            <a:r>
              <a:rPr lang="fr-FR" dirty="0"/>
              <a:t> Glen (Bicarbonate dominant) 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Chebotarev</a:t>
            </a:r>
            <a:r>
              <a:rPr lang="fr-FR" dirty="0"/>
              <a:t> chart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Issue with loggers: no information about the depth of the sensor, but can inform on seasonal changes in temperature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61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series of model will be created through the development of a methodology to generate a representative statistical distribution of mine working network / roadways. Calibration and validation of model using existing data (i.e. simulation of flooding, flow rate, temperature profile). </a:t>
            </a:r>
          </a:p>
          <a:p>
            <a:endParaRPr lang="fr-FR" dirty="0"/>
          </a:p>
          <a:p>
            <a:r>
              <a:rPr lang="fr-FR" dirty="0"/>
              <a:t>Water </a:t>
            </a:r>
            <a:r>
              <a:rPr lang="fr-FR" dirty="0" err="1"/>
              <a:t>level</a:t>
            </a:r>
            <a:r>
              <a:rPr lang="fr-FR" dirty="0"/>
              <a:t> = logger and on site </a:t>
            </a:r>
            <a:r>
              <a:rPr lang="fr-FR" dirty="0" err="1"/>
              <a:t>measurements</a:t>
            </a:r>
            <a:endParaRPr lang="fr-FR" dirty="0"/>
          </a:p>
          <a:p>
            <a:r>
              <a:rPr lang="fr-FR" dirty="0" err="1"/>
              <a:t>Temperature</a:t>
            </a:r>
            <a:r>
              <a:rPr lang="fr-FR" dirty="0"/>
              <a:t>: </a:t>
            </a:r>
            <a:r>
              <a:rPr lang="en-GB" dirty="0"/>
              <a:t>Logger temperature and on-site measurements (Temperature versus time)</a:t>
            </a:r>
          </a:p>
          <a:p>
            <a:r>
              <a:rPr lang="en-GB" dirty="0"/>
              <a:t>+ Temperature and conductivity logs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Geochemistry</a:t>
            </a:r>
            <a:r>
              <a:rPr lang="fr-FR" dirty="0"/>
              <a:t>: </a:t>
            </a:r>
            <a:r>
              <a:rPr lang="fr-FR" dirty="0" err="1"/>
              <a:t>Deep</a:t>
            </a:r>
            <a:r>
              <a:rPr lang="fr-FR" dirty="0"/>
              <a:t> water in </a:t>
            </a:r>
            <a:r>
              <a:rPr lang="fr-FR" dirty="0" err="1"/>
              <a:t>Dawdon</a:t>
            </a:r>
            <a:r>
              <a:rPr lang="fr-FR" dirty="0"/>
              <a:t> (Chloride anion dominant = long </a:t>
            </a:r>
            <a:r>
              <a:rPr lang="fr-FR" dirty="0" err="1"/>
              <a:t>residence</a:t>
            </a:r>
            <a:r>
              <a:rPr lang="fr-FR" dirty="0"/>
              <a:t> time)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shallow</a:t>
            </a:r>
            <a:r>
              <a:rPr lang="fr-FR" dirty="0"/>
              <a:t> water in </a:t>
            </a:r>
            <a:r>
              <a:rPr lang="fr-FR" dirty="0" err="1"/>
              <a:t>Bilston</a:t>
            </a:r>
            <a:r>
              <a:rPr lang="fr-FR" dirty="0"/>
              <a:t> Glen (Bicarbonate dominant) 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Chebotarev</a:t>
            </a:r>
            <a:r>
              <a:rPr lang="fr-FR" dirty="0"/>
              <a:t> chart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Issue with loggers: no information about the depth of the sensor, but can inform on seasonal changes in temperature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852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calibrated model, evaluation of the recharge rate / heat recovery rate of mine water. How long can it be sustained? what is the footprint area for providing heat for domestic heating? 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704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Mine gets flooded when mining stops</a:t>
            </a:r>
          </a:p>
          <a:p>
            <a:r>
              <a:rPr lang="fr-FR" dirty="0"/>
              <a:t>Warm water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at high rates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enhanced-permeability</a:t>
            </a:r>
            <a:r>
              <a:rPr lang="fr-FR" dirty="0"/>
              <a:t> </a:t>
            </a:r>
            <a:r>
              <a:rPr lang="fr-FR" dirty="0" err="1"/>
              <a:t>reservoirs</a:t>
            </a:r>
            <a:endParaRPr lang="en-GB" dirty="0"/>
          </a:p>
          <a:p>
            <a:pPr lvl="0"/>
            <a:r>
              <a:rPr lang="en-GB" dirty="0"/>
              <a:t>GSHP used to extract heat from the ground or from the water using open-loop systems.</a:t>
            </a:r>
          </a:p>
          <a:p>
            <a:pPr lvl="0"/>
            <a:r>
              <a:rPr lang="en-GB" dirty="0"/>
              <a:t>Injection/production of cold/hot water can be reversed seasonally</a:t>
            </a:r>
          </a:p>
          <a:p>
            <a:r>
              <a:rPr lang="fr-FR" dirty="0" err="1"/>
              <a:t>Existing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: Germany, Canada, USA, UK (</a:t>
            </a:r>
            <a:r>
              <a:rPr lang="fr-FR" dirty="0" err="1"/>
              <a:t>Shettleston</a:t>
            </a:r>
            <a:r>
              <a:rPr lang="fr-FR" dirty="0"/>
              <a:t>, </a:t>
            </a:r>
            <a:r>
              <a:rPr lang="fr-FR" dirty="0" err="1"/>
              <a:t>Dawdon</a:t>
            </a:r>
            <a:r>
              <a:rPr lang="fr-FR" dirty="0"/>
              <a:t>, Markham), </a:t>
            </a:r>
            <a:r>
              <a:rPr lang="fr-FR" dirty="0" err="1"/>
              <a:t>Poland</a:t>
            </a:r>
            <a:r>
              <a:rPr lang="fr-FR" dirty="0"/>
              <a:t>, The </a:t>
            </a:r>
            <a:r>
              <a:rPr lang="fr-FR" dirty="0" err="1"/>
              <a:t>Netherlands</a:t>
            </a:r>
            <a:r>
              <a:rPr lang="fr-FR" dirty="0"/>
              <a:t>, Spain</a:t>
            </a:r>
            <a:endParaRPr lang="en-GB" dirty="0"/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Heerlen, abandoned mines are used to deliver space heating and cooling to around 200,000 m2 of mixed use new and retrofit buildings via a 7-km-long heat network (Verhoeven et al., Energy Procedia 2014).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permanent open loop mine water-based ground source heating schemes commissioned in 1999-2000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Shettleston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(used to heat to 16 dwellings over an area of 1600 m² near Glasgow) and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Lumphinnans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near Cowdenbeath in Fife (Banks et al., 2009). There, 12°C and 14.5°C water is pumped at a rate of 5-10 l/s from about 100 and 172 m, respectively. The water circulates through the heat pump before being reinjected at a temperature of 3°C in the Carboniferous strata, via 50 and 60 m deep boreholes located 20 and 100 m away from the production ones (Banks et al., 2004). The table below summarizes the mine-water projects listed in the UK.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Shettleston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at least 6 seams have been mined, the water is heated to 55°C through a heat exchanger, to provide heat to 16 dwellings. 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Lumphinnans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 least 11 seams belonging to the Lower Carboniferous Limestone Coal Group have been mined (including the uppermost Lochgelly Black Band Ironstone, the Seven Foot Seam,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Main, the Jersey or Diamond Seam and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Swallowdrum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(Burke 1999)).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5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understanding</a:t>
            </a:r>
            <a:r>
              <a:rPr lang="fr-FR" dirty="0"/>
              <a:t> of the </a:t>
            </a:r>
            <a:r>
              <a:rPr lang="fr-FR" dirty="0" err="1"/>
              <a:t>origin</a:t>
            </a:r>
            <a:r>
              <a:rPr lang="fr-FR" dirty="0"/>
              <a:t> of </a:t>
            </a:r>
            <a:r>
              <a:rPr lang="fr-FR" dirty="0" err="1"/>
              <a:t>heat</a:t>
            </a:r>
            <a:r>
              <a:rPr lang="fr-FR" dirty="0"/>
              <a:t> in mines: issue to </a:t>
            </a:r>
            <a:r>
              <a:rPr lang="fr-FR" dirty="0" err="1"/>
              <a:t>evaluate</a:t>
            </a:r>
            <a:r>
              <a:rPr lang="fr-FR" dirty="0"/>
              <a:t> the </a:t>
            </a:r>
            <a:r>
              <a:rPr lang="fr-FR" dirty="0" err="1"/>
              <a:t>geothermal</a:t>
            </a:r>
            <a:r>
              <a:rPr lang="fr-FR" dirty="0"/>
              <a:t> </a:t>
            </a:r>
            <a:r>
              <a:rPr lang="fr-FR" dirty="0" err="1"/>
              <a:t>potential</a:t>
            </a:r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correlation</a:t>
            </a:r>
            <a:r>
              <a:rPr lang="fr-FR" dirty="0"/>
              <a:t> of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(Gillespie et al., 2013)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Extracting water can induce inflow of recharge water (from infiltration, lateral aquifers), or re-injection can be performed. </a:t>
            </a:r>
            <a:endParaRPr lang="fr-FR" dirty="0"/>
          </a:p>
          <a:p>
            <a:r>
              <a:rPr lang="fr-FR" dirty="0"/>
              <a:t>Need to know </a:t>
            </a:r>
            <a:r>
              <a:rPr lang="fr-FR" dirty="0" err="1"/>
              <a:t>what</a:t>
            </a:r>
            <a:r>
              <a:rPr lang="fr-FR" dirty="0"/>
              <a:t> are the </a:t>
            </a:r>
            <a:r>
              <a:rPr lang="fr-FR" dirty="0" err="1"/>
              <a:t>heat</a:t>
            </a:r>
            <a:r>
              <a:rPr lang="fr-FR" dirty="0"/>
              <a:t> recharge </a:t>
            </a:r>
            <a:r>
              <a:rPr lang="fr-FR" dirty="0" err="1"/>
              <a:t>mechanisms</a:t>
            </a:r>
            <a:r>
              <a:rPr lang="fr-FR" dirty="0"/>
              <a:t>, the rate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and the area </a:t>
            </a:r>
            <a:r>
              <a:rPr lang="fr-FR" dirty="0" err="1"/>
              <a:t>impacted</a:t>
            </a:r>
            <a:r>
              <a:rPr lang="fr-FR" dirty="0"/>
              <a:t> by </a:t>
            </a:r>
            <a:r>
              <a:rPr lang="fr-FR" dirty="0" err="1"/>
              <a:t>heat</a:t>
            </a:r>
            <a:r>
              <a:rPr lang="fr-FR" dirty="0"/>
              <a:t> extraction,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sustainable</a:t>
            </a:r>
            <a:r>
              <a:rPr lang="fr-FR" dirty="0"/>
              <a:t> production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68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1) 1D model for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temperature</a:t>
            </a:r>
            <a:r>
              <a:rPr lang="fr-FR" dirty="0"/>
              <a:t> profiles (compare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EC-T logs) + 2D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conceptual</a:t>
            </a:r>
            <a:r>
              <a:rPr lang="fr-FR" dirty="0"/>
              <a:t>/simple mine </a:t>
            </a:r>
            <a:r>
              <a:rPr lang="fr-FR" dirty="0" err="1"/>
              <a:t>geometry</a:t>
            </a:r>
            <a:endParaRPr lang="fr-FR" dirty="0"/>
          </a:p>
          <a:p>
            <a:endParaRPr lang="fr-FR" dirty="0"/>
          </a:p>
          <a:p>
            <a:r>
              <a:rPr lang="fr-FR" dirty="0"/>
              <a:t>Local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: </a:t>
            </a:r>
            <a:r>
              <a:rPr lang="fr-FR" dirty="0" err="1"/>
              <a:t>radiactive</a:t>
            </a:r>
            <a:r>
              <a:rPr lang="fr-FR" dirty="0"/>
              <a:t> </a:t>
            </a:r>
            <a:r>
              <a:rPr lang="fr-FR" dirty="0" err="1"/>
              <a:t>decay</a:t>
            </a:r>
            <a:r>
              <a:rPr lang="fr-FR" dirty="0"/>
              <a:t>, pyrite </a:t>
            </a:r>
            <a:r>
              <a:rPr lang="fr-FR" dirty="0" err="1"/>
              <a:t>oxidation</a:t>
            </a:r>
            <a:endParaRPr lang="fr-FR" dirty="0"/>
          </a:p>
          <a:p>
            <a:r>
              <a:rPr lang="fr-FR" dirty="0" err="1"/>
              <a:t>Groundwater</a:t>
            </a:r>
            <a:r>
              <a:rPr lang="fr-FR" dirty="0"/>
              <a:t> flow = convective flux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geological structure: geological formation with specific material, thermal and hydraulic properties; geological disturbances (i.e. faults)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2) </a:t>
            </a:r>
            <a:r>
              <a:rPr lang="fr-FR" dirty="0" err="1"/>
              <a:t>Sensitivity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on </a:t>
            </a:r>
            <a:r>
              <a:rPr lang="en-GB" dirty="0"/>
              <a:t>geometrical, technical or numerical parameters: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 of cold water injection/recharge will allow determining, through sensitivity analysis, the parameters the more likely to influence mine water temperature.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/>
              <a:t>3) Data </a:t>
            </a:r>
            <a:r>
              <a:rPr lang="fr-FR" dirty="0" err="1"/>
              <a:t>inventory</a:t>
            </a:r>
            <a:r>
              <a:rPr lang="fr-FR" dirty="0"/>
              <a:t> made</a:t>
            </a:r>
          </a:p>
          <a:p>
            <a:r>
              <a:rPr lang="fr-FR" dirty="0"/>
              <a:t>Mine </a:t>
            </a:r>
            <a:r>
              <a:rPr lang="fr-FR" dirty="0" err="1"/>
              <a:t>temperature</a:t>
            </a:r>
            <a:r>
              <a:rPr lang="fr-FR" dirty="0"/>
              <a:t> profiles/time-</a:t>
            </a:r>
            <a:r>
              <a:rPr lang="fr-FR" dirty="0" err="1"/>
              <a:t>series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geological</a:t>
            </a:r>
            <a:r>
              <a:rPr lang="fr-FR" dirty="0"/>
              <a:t>, </a:t>
            </a:r>
            <a:r>
              <a:rPr lang="fr-FR" dirty="0" err="1"/>
              <a:t>climatic</a:t>
            </a:r>
            <a:r>
              <a:rPr lang="fr-FR" dirty="0"/>
              <a:t> conditions in Scotland and in the UK</a:t>
            </a:r>
          </a:p>
          <a:p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22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OGS: open source FEM software</a:t>
            </a:r>
          </a:p>
          <a:p>
            <a:endParaRPr lang="fr-FR" dirty="0"/>
          </a:p>
          <a:p>
            <a:r>
              <a:rPr lang="fr-FR" dirty="0"/>
              <a:t>1) 1D model for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temperature</a:t>
            </a:r>
            <a:r>
              <a:rPr lang="fr-FR" dirty="0"/>
              <a:t> profiles (compare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existing</a:t>
            </a:r>
            <a:r>
              <a:rPr lang="fr-FR" dirty="0"/>
              <a:t> EC-T logs) + 2D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conceptual</a:t>
            </a:r>
            <a:r>
              <a:rPr lang="fr-FR" dirty="0"/>
              <a:t>/simple mine </a:t>
            </a:r>
            <a:r>
              <a:rPr lang="fr-FR" dirty="0" err="1"/>
              <a:t>geometry</a:t>
            </a:r>
            <a:endParaRPr lang="fr-FR" dirty="0"/>
          </a:p>
          <a:p>
            <a:endParaRPr lang="fr-FR" dirty="0"/>
          </a:p>
          <a:p>
            <a:r>
              <a:rPr lang="fr-FR" dirty="0"/>
              <a:t>Local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: </a:t>
            </a:r>
            <a:r>
              <a:rPr lang="fr-FR" dirty="0" err="1"/>
              <a:t>radiactive</a:t>
            </a:r>
            <a:r>
              <a:rPr lang="fr-FR" dirty="0"/>
              <a:t> </a:t>
            </a:r>
            <a:r>
              <a:rPr lang="fr-FR" dirty="0" err="1"/>
              <a:t>decay</a:t>
            </a:r>
            <a:r>
              <a:rPr lang="fr-FR" dirty="0"/>
              <a:t>, pyrite </a:t>
            </a:r>
            <a:r>
              <a:rPr lang="fr-FR" dirty="0" err="1"/>
              <a:t>oxidation</a:t>
            </a:r>
            <a:endParaRPr lang="fr-FR" dirty="0"/>
          </a:p>
          <a:p>
            <a:r>
              <a:rPr lang="fr-FR" dirty="0" err="1"/>
              <a:t>Groundwater</a:t>
            </a:r>
            <a:r>
              <a:rPr lang="fr-FR" dirty="0"/>
              <a:t> flow = convective flux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geological structure: geological formation with specific material, thermal and hydraulic properties; geological disturbances (i.e. faults)</a:t>
            </a:r>
            <a:endParaRPr lang="fr-FR" dirty="0"/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2) </a:t>
            </a:r>
            <a:r>
              <a:rPr lang="fr-FR" dirty="0" err="1"/>
              <a:t>Sensitivity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on </a:t>
            </a:r>
            <a:r>
              <a:rPr lang="en-GB" dirty="0"/>
              <a:t>geometrical, technical or numerical parameters: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 of cold water injection/recharge will allow determining, through sensitivity analysis, the parameters the more likely to influence mine water temperature.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037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 plans are complex. A certain level of simplification is necessary. To what extent can we simplify it and what features are really important?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567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40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Modeling: </a:t>
            </a:r>
            <a:r>
              <a:rPr lang="fr-FR" dirty="0" err="1"/>
              <a:t>difficulty</a:t>
            </a:r>
            <a:r>
              <a:rPr lang="fr-FR" dirty="0"/>
              <a:t> to solve for </a:t>
            </a:r>
            <a:r>
              <a:rPr lang="fr-FR" dirty="0" err="1"/>
              <a:t>heat</a:t>
            </a:r>
            <a:r>
              <a:rPr lang="fr-FR" dirty="0"/>
              <a:t>/mass </a:t>
            </a:r>
            <a:r>
              <a:rPr lang="fr-FR" dirty="0" err="1"/>
              <a:t>transfers</a:t>
            </a:r>
            <a:r>
              <a:rPr lang="fr-FR" dirty="0"/>
              <a:t> in </a:t>
            </a:r>
            <a:r>
              <a:rPr lang="fr-FR" dirty="0" err="1"/>
              <a:t>porous</a:t>
            </a:r>
            <a:r>
              <a:rPr lang="fr-FR" dirty="0"/>
              <a:t> medium and pipes.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374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in mine systems (which differs from usual aquifers) is the necessity to solve for water, heat and mass transport in a system composed of a porous media (Darcy flow) and open void (pipe flow) that can lead to numerical instability.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18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93F15-3070-46F9-8D44-C1876B0CD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87DB59-F295-42B4-8A61-F411A6160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300486-8318-494E-85A2-DFB13C50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4E0A87-A881-492D-AC2B-8987D3DF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D45B79-6446-422E-B344-816BF77F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C982A-6D7F-4E8E-849F-FEACF317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99C28A-EC69-4D93-874C-084263054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E77632-BE1F-4BC7-B271-146ACC29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B4F22-FD8F-4EB8-8702-8C676A65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25B1B-88A7-4ED9-A27E-66576E7A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7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4192BE-8B0E-4AA9-BD87-11B8C4CEF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B579F1-0BAC-4C79-9D3B-3D6CF082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A3E16F-6DAA-4711-8474-3D45A1CD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53BEBE-8596-4908-9D77-180D39CD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A7215C-083A-4F70-B1A7-32873116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71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970A3-21FB-4BA5-83E2-C8BAA237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433C09-0260-4E2E-B308-63C46AD4E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B110F2-0DE8-46AE-8D4A-AACA557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00C4FC-D90F-4B20-93AA-326C8C9F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E4716-F588-4091-B0FF-8018A05D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4EA17-0A0F-4929-91E6-26C36E0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68B74D-BB75-4B7A-B470-81725DC1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B1A451-9794-49D9-8018-762FEE7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E0EBE6-64B0-4F21-8FF4-50BD9C49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03A07-791F-4EA9-A950-98B8D810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28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E7466-CC32-40BA-9558-565B289E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9EF38D-B24B-42A4-8920-EBD431D2B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990C9D-539F-450B-9298-1C8385372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F810D-DB5F-47C7-9615-37455733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BEAC64-66FC-457A-B311-21C15BCB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48ED63-27D8-401B-9C81-51B9519B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3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B890E-BDD5-4E22-B976-6F311F1C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B4F421-7E9C-43E0-90F8-2B3DBD90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8D9FF9-7512-4DE9-9E77-9E0B70C2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E30140-6A5C-44DB-A0B8-656C1FE38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F02CD0-BF7A-4374-8274-7501B7E4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CEB78A-6843-4643-848F-13C77571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A07DE5-B493-40D7-B181-25ADFC18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936485-8D2C-4B0D-A64A-932F7686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18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CADB1-15D5-4096-B303-2982B396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BE9CC3-523D-4768-AAD4-D19AF8D9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5DECC8-0D6C-4D48-A873-69A889B3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1C6A24-B65A-4EFF-B4C9-D5EDB2F0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8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62A09F-02F8-49D3-BF0D-58E0B76B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438859C-F839-40FC-9835-CDE6CDB9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20B6AC-6BDC-4FAB-965A-4DE80A8E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D093F-3BBA-48DA-A9EE-1EFA1BD1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9E548-281A-4E1F-A0F8-8747CE6FC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5053C7-3DB6-4BF4-BAA1-B9923D2F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0C3862-693C-4110-A1CC-1B1AF276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685B2B-D81B-46C3-8E8C-EED11613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231CD3-EF94-4AA9-B88E-135833C0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42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DA358-2352-4827-9E1E-36D99059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04F5D6-A8F8-432D-BE17-05B0ECBF1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0CF323-D67E-40EE-8C46-C49C8CF4C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75C5AA-A15C-4A42-81C6-166C396F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D61710-3E7F-471B-8F4C-9766A312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AFC92A-32CB-4464-AD97-ACAF9BBA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4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FB3526-25CF-4167-AAC6-9A94466C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97B220-886F-46DA-A490-2F6DF2338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F654B3-CE01-4B74-A2B7-0E351C0F7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6ECA0-AAB4-4CF6-BE84-431512FC5D0C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5DF038-715A-4276-A10B-60CB379DF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0E9459-B552-456F-BC33-C8B30F805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48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1.emf"/><Relationship Id="rId4" Type="http://schemas.openxmlformats.org/officeDocument/2006/relationships/diagramLayout" Target="../diagrams/layout9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14.gif"/><Relationship Id="rId4" Type="http://schemas.openxmlformats.org/officeDocument/2006/relationships/diagramLayout" Target="../diagrams/layout11.xml"/><Relationship Id="rId9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19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8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155CD-9D1F-4ECF-9B1B-CA44324537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4400" dirty="0"/>
              <a:t>Investigating geothermal heat resources of legacy mine workings, why</a:t>
            </a:r>
            <a:br>
              <a:rPr lang="en-GB" sz="4400" dirty="0"/>
            </a:br>
            <a:r>
              <a:rPr lang="en-GB" sz="4400" dirty="0"/>
              <a:t>are some mine waters hotter than others?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73BD04-99AA-42CF-9449-29AB92F5AB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Mylene </a:t>
            </a:r>
            <a:r>
              <a:rPr lang="en-GB" dirty="0" err="1"/>
              <a:t>Receveur</a:t>
            </a:r>
            <a:endParaRPr lang="en-GB" dirty="0"/>
          </a:p>
          <a:p>
            <a:r>
              <a:rPr lang="en-GB" dirty="0"/>
              <a:t>Christopher McDermott, Stuart Gilfillan, Andrew Fraser-Harris</a:t>
            </a:r>
          </a:p>
        </p:txBody>
      </p:sp>
    </p:spTree>
    <p:extLst>
      <p:ext uri="{BB962C8B-B14F-4D97-AF65-F5344CB8AC3E}">
        <p14:creationId xmlns:p14="http://schemas.microsoft.com/office/powerpoint/2010/main" val="383928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re 1">
            <a:extLst>
              <a:ext uri="{FF2B5EF4-FFF2-40B4-BE49-F238E27FC236}">
                <a16:creationId xmlns:a16="http://schemas.microsoft.com/office/drawing/2014/main" id="{283A33FD-0333-426A-A0EC-5D68BDB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86991" y="1779508"/>
            <a:ext cx="1929448" cy="555466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Objective 1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25FCBA-75F4-4C4B-98B6-EEE8E03701C1}"/>
              </a:ext>
            </a:extLst>
          </p:cNvPr>
          <p:cNvSpPr txBox="1">
            <a:spLocks/>
          </p:cNvSpPr>
          <p:nvPr/>
        </p:nvSpPr>
        <p:spPr>
          <a:xfrm>
            <a:off x="12487175" y="10925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B57DA5-F2EB-43D9-BBFF-4E8260BF94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37"/>
          <a:stretch/>
        </p:blipFill>
        <p:spPr>
          <a:xfrm>
            <a:off x="555466" y="1234880"/>
            <a:ext cx="5435035" cy="27632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AF1EEEE-CA18-48F9-A1E7-0584CB77CC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01" y="1219057"/>
            <a:ext cx="4988144" cy="280217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F9E8224C-CD1F-4070-A537-85B9CFB0DA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889" y="4129552"/>
            <a:ext cx="11411934" cy="265861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C3611FD-7270-4F00-8243-A48CB8E34C82}"/>
              </a:ext>
            </a:extLst>
          </p:cNvPr>
          <p:cNvSpPr/>
          <p:nvPr/>
        </p:nvSpPr>
        <p:spPr>
          <a:xfrm>
            <a:off x="559367" y="715970"/>
            <a:ext cx="5961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2800" dirty="0"/>
              <a:t>Numerical modelling using </a:t>
            </a:r>
            <a:r>
              <a:rPr lang="en-GB" sz="2800" dirty="0" err="1"/>
              <a:t>OpenGeosys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06544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Determine the main heat sources and heat transfer mechanisms in flooded coal mines </a:t>
            </a:r>
          </a:p>
          <a:p>
            <a:pPr lvl="1"/>
            <a:r>
              <a:rPr lang="en-GB" dirty="0"/>
              <a:t>What is the heat recovery rate?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Assess the important geometrical features in mine plans. </a:t>
            </a:r>
          </a:p>
          <a:p>
            <a:pPr lvl="1"/>
            <a:r>
              <a:rPr lang="en-GB" dirty="0"/>
              <a:t>How can representative simplification of mine plans be made? 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Evaluate the footprint area of heat extraction</a:t>
            </a:r>
          </a:p>
          <a:p>
            <a:pPr lvl="1"/>
            <a:r>
              <a:rPr lang="en-GB" dirty="0"/>
              <a:t>What is the geothermal potential of mines?</a:t>
            </a:r>
          </a:p>
          <a:p>
            <a:pPr lvl="1"/>
            <a:r>
              <a:rPr lang="en-GB" dirty="0"/>
              <a:t>Can a sustainable heat extraction rate be maintained?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34BDE4C-2EFD-4209-A23A-52021416197E}"/>
              </a:ext>
            </a:extLst>
          </p:cNvPr>
          <p:cNvSpPr/>
          <p:nvPr/>
        </p:nvSpPr>
        <p:spPr>
          <a:xfrm>
            <a:off x="838200" y="1393547"/>
            <a:ext cx="11125200" cy="1410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0F0FE-AA4D-429A-8DCA-43E8F8209AC1}"/>
              </a:ext>
            </a:extLst>
          </p:cNvPr>
          <p:cNvSpPr/>
          <p:nvPr/>
        </p:nvSpPr>
        <p:spPr>
          <a:xfrm>
            <a:off x="838200" y="4375468"/>
            <a:ext cx="11125200" cy="1410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BC90A7B-167E-430B-BCFD-6B0FB80B5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86991" y="3151267"/>
            <a:ext cx="1929448" cy="555466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Objective 2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517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C16A193-B765-4710-9659-BB1F7B8224C1}"/>
              </a:ext>
            </a:extLst>
          </p:cNvPr>
          <p:cNvSpPr txBox="1">
            <a:spLocks/>
          </p:cNvSpPr>
          <p:nvPr/>
        </p:nvSpPr>
        <p:spPr>
          <a:xfrm rot="16200000">
            <a:off x="-686991" y="3151267"/>
            <a:ext cx="1929448" cy="55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>
                <a:solidFill>
                  <a:schemeClr val="accent1">
                    <a:lumMod val="75000"/>
                  </a:schemeClr>
                </a:solidFill>
              </a:rPr>
              <a:t>Objective 2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A40826E-B193-45F1-9292-36C65B25A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561486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41B4C7D-23A6-45ED-859C-6957885436F6}"/>
              </a:ext>
            </a:extLst>
          </p:cNvPr>
          <p:cNvSpPr txBox="1">
            <a:spLocks/>
          </p:cNvSpPr>
          <p:nvPr/>
        </p:nvSpPr>
        <p:spPr>
          <a:xfrm>
            <a:off x="533399" y="2432030"/>
            <a:ext cx="10515600" cy="22672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Underground workings:</a:t>
            </a:r>
          </a:p>
          <a:p>
            <a:pPr lvl="1"/>
            <a:r>
              <a:rPr lang="en-GB" dirty="0"/>
              <a:t>Pillar and stall </a:t>
            </a:r>
          </a:p>
          <a:p>
            <a:pPr lvl="1"/>
            <a:r>
              <a:rPr lang="en-GB" dirty="0"/>
              <a:t>Longwall mining</a:t>
            </a:r>
          </a:p>
          <a:p>
            <a:r>
              <a:rPr lang="en-GB" dirty="0"/>
              <a:t>Main pathways : </a:t>
            </a:r>
          </a:p>
          <a:p>
            <a:pPr lvl="1"/>
            <a:r>
              <a:rPr lang="en-GB" dirty="0"/>
              <a:t>Shafts</a:t>
            </a:r>
          </a:p>
          <a:p>
            <a:pPr lvl="1"/>
            <a:r>
              <a:rPr lang="en-GB" dirty="0"/>
              <a:t>Roadways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0EBC4-B014-4424-A087-A0A594DE82F2}"/>
              </a:ext>
            </a:extLst>
          </p:cNvPr>
          <p:cNvSpPr/>
          <p:nvPr/>
        </p:nvSpPr>
        <p:spPr>
          <a:xfrm>
            <a:off x="5364135" y="5914013"/>
            <a:ext cx="6096000" cy="6704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Layout of stoop and room mine workings (top) and longwall mining (bottom). From Younger and Adams, 1999.</a:t>
            </a:r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BDEEB69-DA14-44AA-ADFF-BAEFC8D79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269" y="2210124"/>
            <a:ext cx="3803859" cy="2437752"/>
          </a:xfrm>
          <a:prstGeom prst="rect">
            <a:avLst/>
          </a:prstGeom>
        </p:spPr>
      </p:pic>
      <p:pic>
        <p:nvPicPr>
          <p:cNvPr id="13" name="Picture 5" descr="Figure 13">
            <a:extLst>
              <a:ext uri="{FF2B5EF4-FFF2-40B4-BE49-F238E27FC236}">
                <a16:creationId xmlns:a16="http://schemas.microsoft.com/office/drawing/2014/main" id="{8DF3EE0A-98CC-4DFA-AEAD-79C5ABBADF5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35" y="1377804"/>
            <a:ext cx="3592818" cy="166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6" descr="Figure 14">
            <a:extLst>
              <a:ext uri="{FF2B5EF4-FFF2-40B4-BE49-F238E27FC236}">
                <a16:creationId xmlns:a16="http://schemas.microsoft.com/office/drawing/2014/main" id="{C395DC44-1C90-4F1F-86BD-2669637CB352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97"/>
          <a:stretch/>
        </p:blipFill>
        <p:spPr bwMode="auto">
          <a:xfrm>
            <a:off x="8412135" y="3201995"/>
            <a:ext cx="3444175" cy="23098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8F283A82-F828-48A4-80BF-C958278E4FA8}"/>
              </a:ext>
            </a:extLst>
          </p:cNvPr>
          <p:cNvCxnSpPr/>
          <p:nvPr/>
        </p:nvCxnSpPr>
        <p:spPr>
          <a:xfrm flipV="1">
            <a:off x="7417660" y="2514276"/>
            <a:ext cx="994475" cy="52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7">
            <a:extLst>
              <a:ext uri="{FF2B5EF4-FFF2-40B4-BE49-F238E27FC236}">
                <a16:creationId xmlns:a16="http://schemas.microsoft.com/office/drawing/2014/main" id="{81F629B7-9966-4B0F-86E9-CEE507EA0F4C}"/>
              </a:ext>
            </a:extLst>
          </p:cNvPr>
          <p:cNvCxnSpPr/>
          <p:nvPr/>
        </p:nvCxnSpPr>
        <p:spPr>
          <a:xfrm>
            <a:off x="7217635" y="3933501"/>
            <a:ext cx="1323975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59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C16A193-B765-4710-9659-BB1F7B8224C1}"/>
              </a:ext>
            </a:extLst>
          </p:cNvPr>
          <p:cNvSpPr txBox="1">
            <a:spLocks/>
          </p:cNvSpPr>
          <p:nvPr/>
        </p:nvSpPr>
        <p:spPr>
          <a:xfrm rot="16200000">
            <a:off x="-686991" y="3151267"/>
            <a:ext cx="1929448" cy="55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>
                <a:solidFill>
                  <a:schemeClr val="accent1">
                    <a:lumMod val="75000"/>
                  </a:schemeClr>
                </a:solidFill>
              </a:rPr>
              <a:t>Objective 2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A40826E-B193-45F1-9292-36C65B25AA33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41B4C7D-23A6-45ED-859C-6957885436F6}"/>
              </a:ext>
            </a:extLst>
          </p:cNvPr>
          <p:cNvSpPr txBox="1">
            <a:spLocks/>
          </p:cNvSpPr>
          <p:nvPr/>
        </p:nvSpPr>
        <p:spPr>
          <a:xfrm>
            <a:off x="385906" y="857569"/>
            <a:ext cx="10515600" cy="2267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Modeling approches in the </a:t>
            </a:r>
            <a:r>
              <a:rPr lang="fr-FR" dirty="0" err="1"/>
              <a:t>literature</a:t>
            </a:r>
            <a:endParaRPr lang="en-GB" dirty="0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2E0829DE-00F4-406F-B80F-B26FAACA0302}"/>
              </a:ext>
            </a:extLst>
          </p:cNvPr>
          <p:cNvPicPr/>
          <p:nvPr/>
        </p:nvPicPr>
        <p:blipFill rotWithShape="1">
          <a:blip r:embed="rId8"/>
          <a:srcRect b="10066"/>
          <a:stretch/>
        </p:blipFill>
        <p:spPr>
          <a:xfrm>
            <a:off x="4579913" y="1302887"/>
            <a:ext cx="4846178" cy="3090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12BDD3-15A0-4997-8DE0-3F7B66B11DE8}"/>
              </a:ext>
            </a:extLst>
          </p:cNvPr>
          <p:cNvSpPr/>
          <p:nvPr/>
        </p:nvSpPr>
        <p:spPr>
          <a:xfrm>
            <a:off x="4873348" y="4489763"/>
            <a:ext cx="3087961" cy="697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Heat transfer in mine tunnels</a:t>
            </a: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Ghoreishi</a:t>
            </a: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Madeish</a:t>
            </a: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 (2012)</a:t>
            </a:r>
            <a:endParaRPr lang="en-GB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93B94-622C-4FAC-B9FE-9CAE3D922745}"/>
              </a:ext>
            </a:extLst>
          </p:cNvPr>
          <p:cNvPicPr/>
          <p:nvPr/>
        </p:nvPicPr>
        <p:blipFill rotWithShape="1">
          <a:blip r:embed="rId9"/>
          <a:srcRect l="6743" b="5808"/>
          <a:stretch/>
        </p:blipFill>
        <p:spPr>
          <a:xfrm>
            <a:off x="547334" y="1352551"/>
            <a:ext cx="4151988" cy="32094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8FFE83-130A-40CA-9DE1-B2EBCB8FA8EE}"/>
              </a:ext>
            </a:extLst>
          </p:cNvPr>
          <p:cNvSpPr/>
          <p:nvPr/>
        </p:nvSpPr>
        <p:spPr>
          <a:xfrm>
            <a:off x="658091" y="4555111"/>
            <a:ext cx="383919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Dual-porosity medium (Guo at al., 2018)</a:t>
            </a:r>
            <a:endParaRPr lang="en-GB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572BFE-5EEB-43FE-82BF-E425B115385A}"/>
              </a:ext>
            </a:extLst>
          </p:cNvPr>
          <p:cNvSpPr/>
          <p:nvPr/>
        </p:nvSpPr>
        <p:spPr>
          <a:xfrm>
            <a:off x="658091" y="5056973"/>
            <a:ext cx="6096000" cy="6975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Combined 3D porous medium and 1D pipe flow </a:t>
            </a: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(Raymond and Therrien, 2008; </a:t>
            </a:r>
            <a:r>
              <a:rPr lang="en-US" b="1" dirty="0" err="1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Renze</a:t>
            </a: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2009)</a:t>
            </a:r>
            <a:endParaRPr lang="en-GB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7CAD7C-4DFE-4A66-9423-1D37C517366D}"/>
              </a:ext>
            </a:extLst>
          </p:cNvPr>
          <p:cNvPicPr/>
          <p:nvPr/>
        </p:nvPicPr>
        <p:blipFill rotWithShape="1">
          <a:blip r:embed="rId10"/>
          <a:srcRect b="3696"/>
          <a:stretch/>
        </p:blipFill>
        <p:spPr>
          <a:xfrm>
            <a:off x="8993111" y="1411852"/>
            <a:ext cx="2847853" cy="30908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CB7656-D62F-409D-9AA3-158D298C2229}"/>
              </a:ext>
            </a:extLst>
          </p:cNvPr>
          <p:cNvSpPr/>
          <p:nvPr/>
        </p:nvSpPr>
        <p:spPr>
          <a:xfrm>
            <a:off x="8264473" y="4502689"/>
            <a:ext cx="3853273" cy="697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model of shaft/roadway connections</a:t>
            </a:r>
          </a:p>
          <a:p>
            <a:pPr algn="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(Hamm et al., 2010)</a:t>
            </a:r>
            <a:endParaRPr lang="en-GB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2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C16A193-B765-4710-9659-BB1F7B8224C1}"/>
              </a:ext>
            </a:extLst>
          </p:cNvPr>
          <p:cNvSpPr txBox="1">
            <a:spLocks/>
          </p:cNvSpPr>
          <p:nvPr/>
        </p:nvSpPr>
        <p:spPr>
          <a:xfrm rot="16200000">
            <a:off x="-686991" y="3151267"/>
            <a:ext cx="1929448" cy="55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>
                <a:solidFill>
                  <a:schemeClr val="accent1">
                    <a:lumMod val="75000"/>
                  </a:schemeClr>
                </a:solidFill>
              </a:rPr>
              <a:t>Objective 2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A40826E-B193-45F1-9292-36C65B25AA33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B7E7BF40-878D-4BB1-8E03-9739FA6E722F}"/>
              </a:ext>
            </a:extLst>
          </p:cNvPr>
          <p:cNvSpPr txBox="1">
            <a:spLocks/>
          </p:cNvSpPr>
          <p:nvPr/>
        </p:nvSpPr>
        <p:spPr>
          <a:xfrm>
            <a:off x="277733" y="863827"/>
            <a:ext cx="8582062" cy="993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Mine plans, in reality:</a:t>
            </a:r>
          </a:p>
          <a:p>
            <a:pPr lvl="1"/>
            <a:r>
              <a:rPr lang="en-GB" dirty="0"/>
              <a:t>Mine archives</a:t>
            </a:r>
          </a:p>
          <a:p>
            <a:pPr lvl="1"/>
            <a:r>
              <a:rPr lang="en-GB" dirty="0"/>
              <a:t>Rationalized / Digitalized versions</a:t>
            </a:r>
          </a:p>
          <a:p>
            <a:pPr lvl="1"/>
            <a:r>
              <a:rPr lang="en-GB" dirty="0"/>
              <a:t>How can we simplify it to build representative models, using digitalized data 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1F961AB-749C-4FA5-BF9A-46A7805575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915"/>
          <a:stretch/>
        </p:blipFill>
        <p:spPr>
          <a:xfrm>
            <a:off x="2735873" y="1857375"/>
            <a:ext cx="934903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37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32" y="661578"/>
            <a:ext cx="10515600" cy="4351338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à"/>
            </a:pPr>
            <a:r>
              <a:rPr lang="en-GB" sz="2400" dirty="0"/>
              <a:t>2 Case study : </a:t>
            </a:r>
            <a:r>
              <a:rPr lang="en-GB" sz="2400" dirty="0" err="1"/>
              <a:t>Dawdon</a:t>
            </a:r>
            <a:r>
              <a:rPr lang="en-GB" sz="2400" dirty="0"/>
              <a:t> area (NE England)  and Bilston Glen (Scotland)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13">
            <a:extLst>
              <a:ext uri="{FF2B5EF4-FFF2-40B4-BE49-F238E27FC236}">
                <a16:creationId xmlns:a16="http://schemas.microsoft.com/office/drawing/2014/main" id="{B67E7632-345C-407F-A3FB-B30D52A546C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7676" r="7587"/>
          <a:stretch/>
        </p:blipFill>
        <p:spPr>
          <a:xfrm>
            <a:off x="5954062" y="4454202"/>
            <a:ext cx="5395784" cy="211938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130D88F-A37A-47D2-874A-06E2C160574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8"/>
          <a:stretch/>
        </p:blipFill>
        <p:spPr>
          <a:xfrm>
            <a:off x="6492504" y="972720"/>
            <a:ext cx="4857342" cy="303823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8E27865-0B15-49F1-91CA-115E409A0EC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22"/>
          <a:stretch/>
        </p:blipFill>
        <p:spPr>
          <a:xfrm>
            <a:off x="276609" y="1042181"/>
            <a:ext cx="4550612" cy="3590131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D8D7F219-3B48-4896-95BF-61E64A7B3A4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20057" r="-3588" b="11944"/>
          <a:stretch/>
        </p:blipFill>
        <p:spPr bwMode="auto">
          <a:xfrm>
            <a:off x="441045" y="4609773"/>
            <a:ext cx="4221740" cy="21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879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C16A193-B765-4710-9659-BB1F7B8224C1}"/>
              </a:ext>
            </a:extLst>
          </p:cNvPr>
          <p:cNvSpPr txBox="1">
            <a:spLocks/>
          </p:cNvSpPr>
          <p:nvPr/>
        </p:nvSpPr>
        <p:spPr>
          <a:xfrm rot="16200000">
            <a:off x="-686991" y="3151267"/>
            <a:ext cx="1929448" cy="55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>
                <a:solidFill>
                  <a:schemeClr val="accent1">
                    <a:lumMod val="75000"/>
                  </a:schemeClr>
                </a:solidFill>
              </a:rPr>
              <a:t>Objective 2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A40826E-B193-45F1-9292-36C65B25AA33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41B4C7D-23A6-45ED-859C-6957885436F6}"/>
              </a:ext>
            </a:extLst>
          </p:cNvPr>
          <p:cNvSpPr txBox="1">
            <a:spLocks/>
          </p:cNvSpPr>
          <p:nvPr/>
        </p:nvSpPr>
        <p:spPr>
          <a:xfrm>
            <a:off x="555466" y="1140075"/>
            <a:ext cx="4236453" cy="54482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2D Horizontal </a:t>
            </a:r>
            <a:r>
              <a:rPr lang="fr-FR" dirty="0" err="1"/>
              <a:t>models</a:t>
            </a:r>
            <a:endParaRPr lang="fr-FR" dirty="0"/>
          </a:p>
          <a:p>
            <a:pPr marL="457200" lvl="1" indent="0">
              <a:buNone/>
            </a:pP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transfer</a:t>
            </a:r>
            <a:r>
              <a:rPr lang="fr-FR" dirty="0"/>
              <a:t> in </a:t>
            </a:r>
            <a:r>
              <a:rPr lang="fr-FR" dirty="0" err="1"/>
              <a:t>different</a:t>
            </a:r>
            <a:r>
              <a:rPr lang="fr-FR" dirty="0"/>
              <a:t> type of underground </a:t>
            </a:r>
            <a:r>
              <a:rPr lang="fr-FR" dirty="0" err="1"/>
              <a:t>workings</a:t>
            </a:r>
            <a:endParaRPr lang="fr-FR" dirty="0"/>
          </a:p>
          <a:p>
            <a:r>
              <a:rPr lang="fr-FR" dirty="0"/>
              <a:t>2D Vertical </a:t>
            </a:r>
            <a:r>
              <a:rPr lang="fr-FR" dirty="0" err="1"/>
              <a:t>models</a:t>
            </a:r>
            <a:endParaRPr lang="fr-FR" dirty="0"/>
          </a:p>
          <a:p>
            <a:pPr marL="457200" lvl="1" indent="0">
              <a:buNone/>
            </a:pPr>
            <a:r>
              <a:rPr lang="fr-FR" dirty="0"/>
              <a:t>Model calibration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 data:</a:t>
            </a:r>
          </a:p>
          <a:p>
            <a:pPr lvl="2"/>
            <a:r>
              <a:rPr lang="en-GB" dirty="0"/>
              <a:t>Water level</a:t>
            </a:r>
          </a:p>
          <a:p>
            <a:pPr lvl="2"/>
            <a:r>
              <a:rPr lang="en-GB" dirty="0"/>
              <a:t>Flow rate</a:t>
            </a:r>
          </a:p>
          <a:p>
            <a:pPr lvl="2"/>
            <a:r>
              <a:rPr lang="en-GB" dirty="0"/>
              <a:t>Temperature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Reproduce temperature-EC profiles / water level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Development of a methodology to build representative statistical distribution of mine voids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Conclusion on the important features to consider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279910E9-575F-4123-BBAE-A18150A74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4353140" y="1804782"/>
            <a:ext cx="4345241" cy="2613912"/>
          </a:xfrm>
          <a:prstGeom prst="rect">
            <a:avLst/>
          </a:prstGeom>
        </p:spPr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0236F654-8D5F-4469-A4DC-E10752105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8134561" y="939117"/>
            <a:ext cx="3715957" cy="243323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15559807-F07C-42CD-B8CA-850B0BB019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4560" y="3490456"/>
            <a:ext cx="3715957" cy="242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8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4C16A193-B765-4710-9659-BB1F7B8224C1}"/>
              </a:ext>
            </a:extLst>
          </p:cNvPr>
          <p:cNvSpPr txBox="1">
            <a:spLocks/>
          </p:cNvSpPr>
          <p:nvPr/>
        </p:nvSpPr>
        <p:spPr>
          <a:xfrm rot="16200000">
            <a:off x="-686991" y="3151267"/>
            <a:ext cx="1929448" cy="55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>
                <a:solidFill>
                  <a:schemeClr val="accent1">
                    <a:lumMod val="75000"/>
                  </a:schemeClr>
                </a:solidFill>
              </a:rPr>
              <a:t>Objective 2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A40826E-B193-45F1-9292-36C65B25AA33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E4C343-460E-426E-9D53-68300D785A43}"/>
                  </a:ext>
                </a:extLst>
              </p:cNvPr>
              <p:cNvSpPr/>
              <p:nvPr/>
            </p:nvSpPr>
            <p:spPr>
              <a:xfrm>
                <a:off x="2571678" y="4350554"/>
                <a:ext cx="6096000" cy="162987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dirty="0"/>
                  <a:t>Worked area</a:t>
                </a:r>
              </a:p>
              <a:p>
                <a:pPr lvl="1"/>
                <a:r>
                  <a:rPr lang="en-GB" dirty="0"/>
                  <a:t>Porosity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𝑣𝑜𝑖𝑑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𝑚𝑖𝑛𝑒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𝑣𝑜𝑙𝑢𝑚𝑒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𝑣𝑜𝑖𝑑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𝑤𝑜𝑟𝑘𝑒𝑑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𝑠𝑒𝑎𝑚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𝑤𝑜𝑟𝑘𝑒𝑑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𝑠𝑒𝑎𝑚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with n the number of workings in the considered mine volume, A the working area and h the worked seam thickness.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E4C343-460E-426E-9D53-68300D785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678" y="4350554"/>
                <a:ext cx="6096000" cy="1629870"/>
              </a:xfrm>
              <a:prstGeom prst="rect">
                <a:avLst/>
              </a:prstGeom>
              <a:blipFill>
                <a:blip r:embed="rId8"/>
                <a:stretch>
                  <a:fillRect l="-900" t="-2247" r="-800" b="-78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11CB830-5AFE-4B21-8A6F-646907A3043D}"/>
              </a:ext>
            </a:extLst>
          </p:cNvPr>
          <p:cNvSpPr/>
          <p:nvPr/>
        </p:nvSpPr>
        <p:spPr>
          <a:xfrm>
            <a:off x="1636862" y="2008381"/>
            <a:ext cx="323044" cy="78494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28BF37-9C74-4FFA-B7FC-A6355B7128CB}"/>
              </a:ext>
            </a:extLst>
          </p:cNvPr>
          <p:cNvSpPr/>
          <p:nvPr/>
        </p:nvSpPr>
        <p:spPr>
          <a:xfrm>
            <a:off x="838200" y="1832707"/>
            <a:ext cx="10515600" cy="45876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E73AEC-D8FD-4EFD-9EE1-D795B3C7BC47}"/>
              </a:ext>
            </a:extLst>
          </p:cNvPr>
          <p:cNvSpPr/>
          <p:nvPr/>
        </p:nvSpPr>
        <p:spPr>
          <a:xfrm>
            <a:off x="2196564" y="2008381"/>
            <a:ext cx="533714" cy="300636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C8A096-049B-4090-9A00-683167109B74}"/>
              </a:ext>
            </a:extLst>
          </p:cNvPr>
          <p:cNvSpPr/>
          <p:nvPr/>
        </p:nvSpPr>
        <p:spPr>
          <a:xfrm>
            <a:off x="3405872" y="3439941"/>
            <a:ext cx="3660393" cy="444306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AFD4B2-4DD6-439F-AA8C-2695DC9138F6}"/>
              </a:ext>
            </a:extLst>
          </p:cNvPr>
          <p:cNvSpPr/>
          <p:nvPr/>
        </p:nvSpPr>
        <p:spPr>
          <a:xfrm>
            <a:off x="7171753" y="3551871"/>
            <a:ext cx="835987" cy="326767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23AC1D-5E99-4464-8577-4FBAB5AFB3AA}"/>
              </a:ext>
            </a:extLst>
          </p:cNvPr>
          <p:cNvSpPr/>
          <p:nvPr/>
        </p:nvSpPr>
        <p:spPr>
          <a:xfrm>
            <a:off x="8491460" y="3242046"/>
            <a:ext cx="352437" cy="358177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F91419-9863-480A-89BF-6919F6035712}"/>
              </a:ext>
            </a:extLst>
          </p:cNvPr>
          <p:cNvSpPr/>
          <p:nvPr/>
        </p:nvSpPr>
        <p:spPr>
          <a:xfrm>
            <a:off x="7907607" y="1841807"/>
            <a:ext cx="45719" cy="13581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C3C017-549F-4C02-9941-D32ED30D0EBF}"/>
              </a:ext>
            </a:extLst>
          </p:cNvPr>
          <p:cNvSpPr/>
          <p:nvPr/>
        </p:nvSpPr>
        <p:spPr>
          <a:xfrm>
            <a:off x="1122974" y="1832706"/>
            <a:ext cx="64214" cy="19945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D675A1-8B83-4989-BEB4-E5240C8925AA}"/>
              </a:ext>
            </a:extLst>
          </p:cNvPr>
          <p:cNvSpPr/>
          <p:nvPr/>
        </p:nvSpPr>
        <p:spPr>
          <a:xfrm>
            <a:off x="1179414" y="3454076"/>
            <a:ext cx="1423764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27FA6B-FFB7-481A-8B24-F782F03F3FA9}"/>
              </a:ext>
            </a:extLst>
          </p:cNvPr>
          <p:cNvSpPr/>
          <p:nvPr/>
        </p:nvSpPr>
        <p:spPr>
          <a:xfrm>
            <a:off x="2014538" y="2383020"/>
            <a:ext cx="802695" cy="41030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B0C542-4C01-47CB-9A8F-56553620C7D9}"/>
              </a:ext>
            </a:extLst>
          </p:cNvPr>
          <p:cNvSpPr/>
          <p:nvPr/>
        </p:nvSpPr>
        <p:spPr>
          <a:xfrm>
            <a:off x="1792628" y="1831452"/>
            <a:ext cx="45719" cy="1769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0A4D76-1686-4CF3-A764-039E0396A6C8}"/>
              </a:ext>
            </a:extLst>
          </p:cNvPr>
          <p:cNvSpPr/>
          <p:nvPr/>
        </p:nvSpPr>
        <p:spPr>
          <a:xfrm>
            <a:off x="2110958" y="1831451"/>
            <a:ext cx="45719" cy="54979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E680CD-AE01-4618-B90E-B19D65A5EDC8}"/>
              </a:ext>
            </a:extLst>
          </p:cNvPr>
          <p:cNvSpPr/>
          <p:nvPr/>
        </p:nvSpPr>
        <p:spPr>
          <a:xfrm>
            <a:off x="2200793" y="1831451"/>
            <a:ext cx="45719" cy="1769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1556FB-6E45-488E-899D-8CDB3B49DAAB}"/>
              </a:ext>
            </a:extLst>
          </p:cNvPr>
          <p:cNvSpPr/>
          <p:nvPr/>
        </p:nvSpPr>
        <p:spPr>
          <a:xfrm>
            <a:off x="2285633" y="2793328"/>
            <a:ext cx="1116351" cy="41030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5D7AF-7FDF-4885-A1A7-13A2B58BBF9A}"/>
              </a:ext>
            </a:extLst>
          </p:cNvPr>
          <p:cNvSpPr/>
          <p:nvPr/>
        </p:nvSpPr>
        <p:spPr>
          <a:xfrm>
            <a:off x="2603178" y="3294642"/>
            <a:ext cx="802695" cy="41030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E597AA4F-D7CA-4249-BEB9-46E3318E484E}"/>
              </a:ext>
            </a:extLst>
          </p:cNvPr>
          <p:cNvSpPr txBox="1"/>
          <p:nvPr/>
        </p:nvSpPr>
        <p:spPr>
          <a:xfrm>
            <a:off x="108209" y="1825649"/>
            <a:ext cx="4683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0070C0"/>
                </a:solidFill>
              </a:rPr>
              <a:t>Roslin</a:t>
            </a:r>
            <a:endParaRPr lang="en-GB" sz="900" dirty="0">
              <a:solidFill>
                <a:srgbClr val="0070C0"/>
              </a:solidFill>
            </a:endParaRPr>
          </a:p>
        </p:txBody>
      </p:sp>
      <p:sp>
        <p:nvSpPr>
          <p:cNvPr id="28" name="TextBox 24">
            <a:extLst>
              <a:ext uri="{FF2B5EF4-FFF2-40B4-BE49-F238E27FC236}">
                <a16:creationId xmlns:a16="http://schemas.microsoft.com/office/drawing/2014/main" id="{DE2DEDF3-8891-4886-815E-84EA0FDC9E44}"/>
              </a:ext>
            </a:extLst>
          </p:cNvPr>
          <p:cNvSpPr txBox="1"/>
          <p:nvPr/>
        </p:nvSpPr>
        <p:spPr>
          <a:xfrm>
            <a:off x="101266" y="1985601"/>
            <a:ext cx="5469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</a:rPr>
              <a:t>Ramsay</a:t>
            </a: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5AF9F65C-1D92-48D0-BDB8-D09376FE9F29}"/>
              </a:ext>
            </a:extLst>
          </p:cNvPr>
          <p:cNvSpPr txBox="1"/>
          <p:nvPr/>
        </p:nvSpPr>
        <p:spPr>
          <a:xfrm>
            <a:off x="101266" y="2145553"/>
            <a:ext cx="6062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chemeClr val="accent6">
                    <a:lumMod val="50000"/>
                  </a:schemeClr>
                </a:solidFill>
              </a:rPr>
              <a:t>Burghlee</a:t>
            </a:r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TextBox 26">
            <a:extLst>
              <a:ext uri="{FF2B5EF4-FFF2-40B4-BE49-F238E27FC236}">
                <a16:creationId xmlns:a16="http://schemas.microsoft.com/office/drawing/2014/main" id="{37F305E5-A623-4DCA-920E-A8154C5581D4}"/>
              </a:ext>
            </a:extLst>
          </p:cNvPr>
          <p:cNvSpPr txBox="1"/>
          <p:nvPr/>
        </p:nvSpPr>
        <p:spPr>
          <a:xfrm>
            <a:off x="95448" y="2311064"/>
            <a:ext cx="7505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7030A0"/>
                </a:solidFill>
              </a:rPr>
              <a:t>Bilston Glen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3542DE-4B8A-484B-96B3-0AE974CED304}"/>
              </a:ext>
            </a:extLst>
          </p:cNvPr>
          <p:cNvSpPr/>
          <p:nvPr/>
        </p:nvSpPr>
        <p:spPr>
          <a:xfrm>
            <a:off x="1179414" y="3781533"/>
            <a:ext cx="2222570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6FA785-D5B5-4A0E-9B0F-DF5A3BCEBA2A}"/>
              </a:ext>
            </a:extLst>
          </p:cNvPr>
          <p:cNvSpPr/>
          <p:nvPr/>
        </p:nvSpPr>
        <p:spPr>
          <a:xfrm>
            <a:off x="1964145" y="2541896"/>
            <a:ext cx="54765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29">
            <a:extLst>
              <a:ext uri="{FF2B5EF4-FFF2-40B4-BE49-F238E27FC236}">
                <a16:creationId xmlns:a16="http://schemas.microsoft.com/office/drawing/2014/main" id="{BB4201F4-CCBF-4CA9-B3EE-5E0DDFA39219}"/>
              </a:ext>
            </a:extLst>
          </p:cNvPr>
          <p:cNvSpPr txBox="1"/>
          <p:nvPr/>
        </p:nvSpPr>
        <p:spPr>
          <a:xfrm>
            <a:off x="1868439" y="2545792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?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BF4AFA4-445E-4385-BE1D-E9AFF9E3B6DC}"/>
              </a:ext>
            </a:extLst>
          </p:cNvPr>
          <p:cNvSpPr/>
          <p:nvPr/>
        </p:nvSpPr>
        <p:spPr>
          <a:xfrm>
            <a:off x="4042832" y="1840049"/>
            <a:ext cx="3782044" cy="300636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TextBox 31">
            <a:extLst>
              <a:ext uri="{FF2B5EF4-FFF2-40B4-BE49-F238E27FC236}">
                <a16:creationId xmlns:a16="http://schemas.microsoft.com/office/drawing/2014/main" id="{63840D09-8B75-41D2-A3B4-0049B6E16FFB}"/>
              </a:ext>
            </a:extLst>
          </p:cNvPr>
          <p:cNvSpPr txBox="1"/>
          <p:nvPr/>
        </p:nvSpPr>
        <p:spPr>
          <a:xfrm>
            <a:off x="4526598" y="1789367"/>
            <a:ext cx="279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Shallow workings (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Whithill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Polton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Glenesk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Eldindean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, Dalhousie, 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Alkaiden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…)</a:t>
            </a:r>
          </a:p>
        </p:txBody>
      </p:sp>
      <p:sp>
        <p:nvSpPr>
          <p:cNvPr id="36" name="TextBox 33">
            <a:extLst>
              <a:ext uri="{FF2B5EF4-FFF2-40B4-BE49-F238E27FC236}">
                <a16:creationId xmlns:a16="http://schemas.microsoft.com/office/drawing/2014/main" id="{0A34F154-42CA-439D-ACE7-2F17627ACA23}"/>
              </a:ext>
            </a:extLst>
          </p:cNvPr>
          <p:cNvSpPr txBox="1"/>
          <p:nvPr/>
        </p:nvSpPr>
        <p:spPr>
          <a:xfrm>
            <a:off x="8046562" y="1511990"/>
            <a:ext cx="938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F0"/>
                </a:solidFill>
              </a:rPr>
              <a:t>Discharge zones</a:t>
            </a: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EE10D516-3BF5-4500-8F0B-0B9F125A892D}"/>
              </a:ext>
            </a:extLst>
          </p:cNvPr>
          <p:cNvSpPr txBox="1"/>
          <p:nvPr/>
        </p:nvSpPr>
        <p:spPr>
          <a:xfrm>
            <a:off x="8036469" y="1403020"/>
            <a:ext cx="5549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F0"/>
                </a:solidFill>
              </a:rPr>
              <a:t>Junkie’s</a:t>
            </a:r>
          </a:p>
        </p:txBody>
      </p:sp>
      <p:sp>
        <p:nvSpPr>
          <p:cNvPr id="38" name="TextBox 35">
            <a:extLst>
              <a:ext uri="{FF2B5EF4-FFF2-40B4-BE49-F238E27FC236}">
                <a16:creationId xmlns:a16="http://schemas.microsoft.com/office/drawing/2014/main" id="{F1AF9631-3099-4527-B255-EFAB513E1897}"/>
              </a:ext>
            </a:extLst>
          </p:cNvPr>
          <p:cNvSpPr txBox="1"/>
          <p:nvPr/>
        </p:nvSpPr>
        <p:spPr>
          <a:xfrm>
            <a:off x="8488097" y="1412185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F0"/>
                </a:solidFill>
              </a:rPr>
              <a:t>Bryan’s</a:t>
            </a:r>
          </a:p>
        </p:txBody>
      </p:sp>
      <p:sp>
        <p:nvSpPr>
          <p:cNvPr id="39" name="TextBox 36">
            <a:extLst>
              <a:ext uri="{FF2B5EF4-FFF2-40B4-BE49-F238E27FC236}">
                <a16:creationId xmlns:a16="http://schemas.microsoft.com/office/drawing/2014/main" id="{303CC2CE-70CA-4CEA-9270-4BC14E52EE7C}"/>
              </a:ext>
            </a:extLst>
          </p:cNvPr>
          <p:cNvSpPr txBox="1"/>
          <p:nvPr/>
        </p:nvSpPr>
        <p:spPr>
          <a:xfrm>
            <a:off x="10398391" y="34579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70C0"/>
                </a:solidFill>
              </a:rPr>
              <a:t>Lady Victoria/</a:t>
            </a:r>
          </a:p>
          <a:p>
            <a:r>
              <a:rPr lang="en-GB" sz="900" dirty="0" err="1">
                <a:solidFill>
                  <a:srgbClr val="0070C0"/>
                </a:solidFill>
              </a:rPr>
              <a:t>Lingerwood</a:t>
            </a:r>
            <a:endParaRPr lang="en-GB" sz="900" dirty="0">
              <a:solidFill>
                <a:srgbClr val="0070C0"/>
              </a:solidFill>
            </a:endParaRPr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913DCC1E-E479-4E66-BE46-74192B44498B}"/>
              </a:ext>
            </a:extLst>
          </p:cNvPr>
          <p:cNvSpPr txBox="1"/>
          <p:nvPr/>
        </p:nvSpPr>
        <p:spPr>
          <a:xfrm>
            <a:off x="10398391" y="3154141"/>
            <a:ext cx="7412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</a:rPr>
              <a:t>Lingerwood</a:t>
            </a:r>
            <a:r>
              <a:rPr lang="en-GB" sz="900" dirty="0">
                <a:solidFill>
                  <a:srgbClr val="FF0000"/>
                </a:solidFill>
              </a:rPr>
              <a:t>/</a:t>
            </a:r>
            <a:r>
              <a:rPr lang="en-GB" sz="900" dirty="0" err="1">
                <a:solidFill>
                  <a:srgbClr val="FF0000"/>
                </a:solidFill>
              </a:rPr>
              <a:t>Easthouse</a:t>
            </a:r>
            <a:endParaRPr lang="en-GB" sz="900" dirty="0">
              <a:solidFill>
                <a:srgbClr val="FF0000"/>
              </a:solidFill>
            </a:endParaRPr>
          </a:p>
          <a:p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845DBF1A-D423-4F6F-AECF-BF8C8E7F1178}"/>
              </a:ext>
            </a:extLst>
          </p:cNvPr>
          <p:cNvSpPr txBox="1"/>
          <p:nvPr/>
        </p:nvSpPr>
        <p:spPr>
          <a:xfrm>
            <a:off x="10407499" y="2961675"/>
            <a:ext cx="5854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chemeClr val="accent6">
                    <a:lumMod val="50000"/>
                  </a:schemeClr>
                </a:solidFill>
              </a:rPr>
              <a:t>Arniston</a:t>
            </a:r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1EB435-3612-4A95-B559-D4E860793692}"/>
              </a:ext>
            </a:extLst>
          </p:cNvPr>
          <p:cNvSpPr/>
          <p:nvPr/>
        </p:nvSpPr>
        <p:spPr>
          <a:xfrm>
            <a:off x="7066265" y="3439940"/>
            <a:ext cx="579829" cy="598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193FE7-F708-41A9-8AD4-F94E4C9C2BE6}"/>
              </a:ext>
            </a:extLst>
          </p:cNvPr>
          <p:cNvSpPr/>
          <p:nvPr/>
        </p:nvSpPr>
        <p:spPr>
          <a:xfrm>
            <a:off x="7646094" y="3199960"/>
            <a:ext cx="804520" cy="35191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A526DE-3AD6-4EEA-88FC-FF37742787AD}"/>
              </a:ext>
            </a:extLst>
          </p:cNvPr>
          <p:cNvSpPr/>
          <p:nvPr/>
        </p:nvSpPr>
        <p:spPr>
          <a:xfrm>
            <a:off x="8735335" y="2900968"/>
            <a:ext cx="403707" cy="3404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481E351-FE5B-435E-8DDA-0A8EA72E06D4}"/>
              </a:ext>
            </a:extLst>
          </p:cNvPr>
          <p:cNvSpPr/>
          <p:nvPr/>
        </p:nvSpPr>
        <p:spPr>
          <a:xfrm>
            <a:off x="8906559" y="2559890"/>
            <a:ext cx="562501" cy="3404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ED1FA33-40AF-4E20-9955-BFBB643C6655}"/>
              </a:ext>
            </a:extLst>
          </p:cNvPr>
          <p:cNvSpPr/>
          <p:nvPr/>
        </p:nvSpPr>
        <p:spPr>
          <a:xfrm>
            <a:off x="8007740" y="2861304"/>
            <a:ext cx="673339" cy="33740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51">
            <a:extLst>
              <a:ext uri="{FF2B5EF4-FFF2-40B4-BE49-F238E27FC236}">
                <a16:creationId xmlns:a16="http://schemas.microsoft.com/office/drawing/2014/main" id="{7AE8A407-9E1D-4ADB-8C0D-FDD201DDE161}"/>
              </a:ext>
            </a:extLst>
          </p:cNvPr>
          <p:cNvSpPr txBox="1"/>
          <p:nvPr/>
        </p:nvSpPr>
        <p:spPr>
          <a:xfrm>
            <a:off x="10407210" y="2508506"/>
            <a:ext cx="9236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7030A0"/>
                </a:solidFill>
              </a:rPr>
              <a:t>Newton Grange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06C57B-BC7F-4261-BB54-8619856D863E}"/>
              </a:ext>
            </a:extLst>
          </p:cNvPr>
          <p:cNvSpPr/>
          <p:nvPr/>
        </p:nvSpPr>
        <p:spPr>
          <a:xfrm>
            <a:off x="8524875" y="2219440"/>
            <a:ext cx="182608" cy="27236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458F6F4-B763-4F37-BFF3-A8E8EF577C02}"/>
              </a:ext>
            </a:extLst>
          </p:cNvPr>
          <p:cNvSpPr/>
          <p:nvPr/>
        </p:nvSpPr>
        <p:spPr>
          <a:xfrm>
            <a:off x="8186985" y="2523588"/>
            <a:ext cx="684083" cy="33740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4A75E7-A2EA-4002-B23B-54E859385439}"/>
              </a:ext>
            </a:extLst>
          </p:cNvPr>
          <p:cNvSpPr/>
          <p:nvPr/>
        </p:nvSpPr>
        <p:spPr>
          <a:xfrm>
            <a:off x="8742974" y="2188880"/>
            <a:ext cx="631456" cy="3326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5">
            <a:extLst>
              <a:ext uri="{FF2B5EF4-FFF2-40B4-BE49-F238E27FC236}">
                <a16:creationId xmlns:a16="http://schemas.microsoft.com/office/drawing/2014/main" id="{CBF11B08-FF80-423F-BCB8-86E2BA0C1CF8}"/>
              </a:ext>
            </a:extLst>
          </p:cNvPr>
          <p:cNvSpPr txBox="1"/>
          <p:nvPr/>
        </p:nvSpPr>
        <p:spPr>
          <a:xfrm>
            <a:off x="10407499" y="2260969"/>
            <a:ext cx="6751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Newbattle</a:t>
            </a:r>
            <a:endParaRPr lang="en-GB" sz="9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1B33F98-4D3A-49FC-BF5E-188015A0065B}"/>
              </a:ext>
            </a:extLst>
          </p:cNvPr>
          <p:cNvSpPr/>
          <p:nvPr/>
        </p:nvSpPr>
        <p:spPr>
          <a:xfrm>
            <a:off x="8330188" y="2216433"/>
            <a:ext cx="141670" cy="275368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43B215C-D23F-4921-9406-148A57EBB12A}"/>
              </a:ext>
            </a:extLst>
          </p:cNvPr>
          <p:cNvSpPr/>
          <p:nvPr/>
        </p:nvSpPr>
        <p:spPr>
          <a:xfrm>
            <a:off x="8395881" y="1931808"/>
            <a:ext cx="1257811" cy="2528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417E79A-EB21-4ED3-A0EB-729DC0E28C84}"/>
              </a:ext>
            </a:extLst>
          </p:cNvPr>
          <p:cNvSpPr/>
          <p:nvPr/>
        </p:nvSpPr>
        <p:spPr>
          <a:xfrm>
            <a:off x="9408393" y="2219440"/>
            <a:ext cx="400825" cy="3404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27480E2-BCE0-426F-B4A3-08E831EED74A}"/>
              </a:ext>
            </a:extLst>
          </p:cNvPr>
          <p:cNvSpPr/>
          <p:nvPr/>
        </p:nvSpPr>
        <p:spPr>
          <a:xfrm>
            <a:off x="8007740" y="3600223"/>
            <a:ext cx="591101" cy="10472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60">
            <a:extLst>
              <a:ext uri="{FF2B5EF4-FFF2-40B4-BE49-F238E27FC236}">
                <a16:creationId xmlns:a16="http://schemas.microsoft.com/office/drawing/2014/main" id="{FAFFAAF4-F029-447A-BB76-75A2974D508D}"/>
              </a:ext>
            </a:extLst>
          </p:cNvPr>
          <p:cNvSpPr txBox="1"/>
          <p:nvPr/>
        </p:nvSpPr>
        <p:spPr>
          <a:xfrm>
            <a:off x="7298305" y="149140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Victoria and </a:t>
            </a:r>
          </a:p>
          <a:p>
            <a:r>
              <a:rPr lang="en-GB" sz="900" dirty="0"/>
              <a:t>Dicken’s shafts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739529-F1C6-471F-94ED-06C605D6574F}"/>
              </a:ext>
            </a:extLst>
          </p:cNvPr>
          <p:cNvSpPr/>
          <p:nvPr/>
        </p:nvSpPr>
        <p:spPr>
          <a:xfrm>
            <a:off x="9737924" y="1840049"/>
            <a:ext cx="45719" cy="38147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62">
            <a:extLst>
              <a:ext uri="{FF2B5EF4-FFF2-40B4-BE49-F238E27FC236}">
                <a16:creationId xmlns:a16="http://schemas.microsoft.com/office/drawing/2014/main" id="{7E5BCBD5-A518-4BA6-A9C8-87391EC8CE68}"/>
              </a:ext>
            </a:extLst>
          </p:cNvPr>
          <p:cNvSpPr txBox="1"/>
          <p:nvPr/>
        </p:nvSpPr>
        <p:spPr>
          <a:xfrm>
            <a:off x="9620509" y="1627406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Emily’s shaft</a:t>
            </a:r>
          </a:p>
        </p:txBody>
      </p:sp>
      <p:sp>
        <p:nvSpPr>
          <p:cNvPr id="59" name="TextBox 64">
            <a:extLst>
              <a:ext uri="{FF2B5EF4-FFF2-40B4-BE49-F238E27FC236}">
                <a16:creationId xmlns:a16="http://schemas.microsoft.com/office/drawing/2014/main" id="{40994991-2668-489B-B6D9-78EB7F39D8F8}"/>
              </a:ext>
            </a:extLst>
          </p:cNvPr>
          <p:cNvSpPr txBox="1"/>
          <p:nvPr/>
        </p:nvSpPr>
        <p:spPr>
          <a:xfrm>
            <a:off x="8383905" y="2093064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?</a:t>
            </a:r>
          </a:p>
        </p:txBody>
      </p:sp>
      <p:sp>
        <p:nvSpPr>
          <p:cNvPr id="60" name="TextBox 65">
            <a:extLst>
              <a:ext uri="{FF2B5EF4-FFF2-40B4-BE49-F238E27FC236}">
                <a16:creationId xmlns:a16="http://schemas.microsoft.com/office/drawing/2014/main" id="{68541083-137E-4C2F-923B-CE057970EE3A}"/>
              </a:ext>
            </a:extLst>
          </p:cNvPr>
          <p:cNvSpPr txBox="1"/>
          <p:nvPr/>
        </p:nvSpPr>
        <p:spPr>
          <a:xfrm>
            <a:off x="8616958" y="2260969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?</a:t>
            </a:r>
          </a:p>
        </p:txBody>
      </p:sp>
      <p:sp>
        <p:nvSpPr>
          <p:cNvPr id="61" name="TextBox 66">
            <a:extLst>
              <a:ext uri="{FF2B5EF4-FFF2-40B4-BE49-F238E27FC236}">
                <a16:creationId xmlns:a16="http://schemas.microsoft.com/office/drawing/2014/main" id="{38B8075E-F9BB-4CC0-A477-7E012D94E3AB}"/>
              </a:ext>
            </a:extLst>
          </p:cNvPr>
          <p:cNvSpPr txBox="1"/>
          <p:nvPr/>
        </p:nvSpPr>
        <p:spPr>
          <a:xfrm>
            <a:off x="8925581" y="140297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/>
              <a:t>Easthouse</a:t>
            </a:r>
            <a:r>
              <a:rPr lang="en-GB" sz="900" dirty="0"/>
              <a:t> </a:t>
            </a:r>
          </a:p>
          <a:p>
            <a:r>
              <a:rPr lang="en-GB" sz="900" dirty="0"/>
              <a:t>incline/shaft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E746CB0-7A53-4A8C-A4EF-FB15AE073649}"/>
              </a:ext>
            </a:extLst>
          </p:cNvPr>
          <p:cNvSpPr/>
          <p:nvPr/>
        </p:nvSpPr>
        <p:spPr>
          <a:xfrm>
            <a:off x="9232424" y="1831580"/>
            <a:ext cx="45719" cy="1041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F594099-592B-42DD-8B67-E1A9A79A82A8}"/>
              </a:ext>
            </a:extLst>
          </p:cNvPr>
          <p:cNvSpPr/>
          <p:nvPr/>
        </p:nvSpPr>
        <p:spPr>
          <a:xfrm>
            <a:off x="7953326" y="2653280"/>
            <a:ext cx="233659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AA96CE-3A2E-4894-80D0-0E792F3631E0}"/>
              </a:ext>
            </a:extLst>
          </p:cNvPr>
          <p:cNvSpPr/>
          <p:nvPr/>
        </p:nvSpPr>
        <p:spPr>
          <a:xfrm>
            <a:off x="7953327" y="2994320"/>
            <a:ext cx="54256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CBD1994-E543-41D5-9490-B87AE3A55A2D}"/>
              </a:ext>
            </a:extLst>
          </p:cNvPr>
          <p:cNvSpPr/>
          <p:nvPr/>
        </p:nvSpPr>
        <p:spPr>
          <a:xfrm flipH="1">
            <a:off x="8429624" y="1835162"/>
            <a:ext cx="45719" cy="9246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AA9D387-7245-410B-B6E7-FA9F23A5AFA5}"/>
              </a:ext>
            </a:extLst>
          </p:cNvPr>
          <p:cNvSpPr/>
          <p:nvPr/>
        </p:nvSpPr>
        <p:spPr>
          <a:xfrm flipH="1">
            <a:off x="8758202" y="1830297"/>
            <a:ext cx="45719" cy="9246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Isosceles Triangle 72">
            <a:extLst>
              <a:ext uri="{FF2B5EF4-FFF2-40B4-BE49-F238E27FC236}">
                <a16:creationId xmlns:a16="http://schemas.microsoft.com/office/drawing/2014/main" id="{817E97C6-D82D-4E56-ACB3-B410B3BDD87A}"/>
              </a:ext>
            </a:extLst>
          </p:cNvPr>
          <p:cNvSpPr/>
          <p:nvPr/>
        </p:nvSpPr>
        <p:spPr>
          <a:xfrm>
            <a:off x="1130201" y="1714247"/>
            <a:ext cx="49213" cy="57150"/>
          </a:xfrm>
          <a:prstGeom prst="triangl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73">
            <a:extLst>
              <a:ext uri="{FF2B5EF4-FFF2-40B4-BE49-F238E27FC236}">
                <a16:creationId xmlns:a16="http://schemas.microsoft.com/office/drawing/2014/main" id="{B24D66CE-5D5E-4553-9C8D-F7D62A60A37D}"/>
              </a:ext>
            </a:extLst>
          </p:cNvPr>
          <p:cNvSpPr txBox="1"/>
          <p:nvPr/>
        </p:nvSpPr>
        <p:spPr>
          <a:xfrm>
            <a:off x="838200" y="1482210"/>
            <a:ext cx="10102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Bilston Glen shaft</a:t>
            </a:r>
          </a:p>
        </p:txBody>
      </p:sp>
      <p:sp>
        <p:nvSpPr>
          <p:cNvPr id="69" name="Isosceles Triangle 75">
            <a:extLst>
              <a:ext uri="{FF2B5EF4-FFF2-40B4-BE49-F238E27FC236}">
                <a16:creationId xmlns:a16="http://schemas.microsoft.com/office/drawing/2014/main" id="{26FD2B44-7453-4626-BA18-906A4CE33554}"/>
              </a:ext>
            </a:extLst>
          </p:cNvPr>
          <p:cNvSpPr/>
          <p:nvPr/>
        </p:nvSpPr>
        <p:spPr>
          <a:xfrm>
            <a:off x="9230676" y="1733008"/>
            <a:ext cx="49213" cy="57150"/>
          </a:xfrm>
          <a:prstGeom prst="triangl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Isosceles Triangle 76">
            <a:extLst>
              <a:ext uri="{FF2B5EF4-FFF2-40B4-BE49-F238E27FC236}">
                <a16:creationId xmlns:a16="http://schemas.microsoft.com/office/drawing/2014/main" id="{5D5AB448-8291-4C9A-BE02-3FCA00671F14}"/>
              </a:ext>
            </a:extLst>
          </p:cNvPr>
          <p:cNvSpPr/>
          <p:nvPr/>
        </p:nvSpPr>
        <p:spPr>
          <a:xfrm>
            <a:off x="8419224" y="1746735"/>
            <a:ext cx="49213" cy="57150"/>
          </a:xfrm>
          <a:prstGeom prst="triangl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315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Determine the main heat sources and heat transfer mechanisms in flooded coal mines </a:t>
            </a:r>
          </a:p>
          <a:p>
            <a:pPr lvl="1"/>
            <a:r>
              <a:rPr lang="en-GB" dirty="0"/>
              <a:t>What is the heat recovery rate?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Assess the important geometrical features in mine plans. </a:t>
            </a:r>
          </a:p>
          <a:p>
            <a:pPr lvl="1"/>
            <a:r>
              <a:rPr lang="en-GB" dirty="0"/>
              <a:t>How can representative simplification of mine plans be made? 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Evaluate the footprint area of heat extraction</a:t>
            </a:r>
          </a:p>
          <a:p>
            <a:pPr lvl="1"/>
            <a:r>
              <a:rPr lang="en-GB" dirty="0"/>
              <a:t>What is the geothermal potential of mines?</a:t>
            </a:r>
          </a:p>
          <a:p>
            <a:pPr lvl="1"/>
            <a:r>
              <a:rPr lang="en-GB" dirty="0"/>
              <a:t>Can a sustainable heat extraction rate be maintained?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9CE8F92-AA80-4D4F-A95B-B6B9B95F0CEB}"/>
              </a:ext>
            </a:extLst>
          </p:cNvPr>
          <p:cNvSpPr/>
          <p:nvPr/>
        </p:nvSpPr>
        <p:spPr>
          <a:xfrm>
            <a:off x="716280" y="1414145"/>
            <a:ext cx="11125200" cy="2731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C422618F-28D7-43BE-9679-C6EAE2E1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86991" y="4679871"/>
            <a:ext cx="1929448" cy="555466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Objective 3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A513B7-EEF8-4C2E-BE09-64D1D1454FE8}"/>
                  </a:ext>
                </a:extLst>
              </p:cNvPr>
              <p:cNvSpPr/>
              <p:nvPr/>
            </p:nvSpPr>
            <p:spPr>
              <a:xfrm>
                <a:off x="9311313" y="4417390"/>
                <a:ext cx="1988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A513B7-EEF8-4C2E-BE09-64D1D1454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313" y="4417390"/>
                <a:ext cx="1988558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57130C-9EA2-46D2-8862-FB84BAFCE174}"/>
                  </a:ext>
                </a:extLst>
              </p:cNvPr>
              <p:cNvSpPr/>
              <p:nvPr/>
            </p:nvSpPr>
            <p:spPr>
              <a:xfrm>
                <a:off x="9135464" y="4831059"/>
                <a:ext cx="234025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𝑑𝑒𝑙𝑖𝑣𝑒𝑟𝑒𝑑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C57130C-9EA2-46D2-8862-FB84BAFCE1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464" y="4831059"/>
                <a:ext cx="2340256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595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59020F-3DCB-4670-8C91-52FE0E2C8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46760"/>
            <a:ext cx="10515600" cy="5430203"/>
          </a:xfrm>
        </p:spPr>
        <p:txBody>
          <a:bodyPr/>
          <a:lstStyle/>
          <a:p>
            <a:r>
              <a:rPr lang="fr-FR" dirty="0" err="1"/>
              <a:t>Based</a:t>
            </a:r>
            <a:r>
              <a:rPr lang="fr-FR" dirty="0"/>
              <a:t> on 2D / 3D </a:t>
            </a:r>
            <a:r>
              <a:rPr lang="fr-FR" dirty="0" err="1"/>
              <a:t>models</a:t>
            </a:r>
            <a:r>
              <a:rPr lang="fr-FR" dirty="0"/>
              <a:t> of </a:t>
            </a:r>
            <a:r>
              <a:rPr lang="fr-FR" dirty="0" err="1"/>
              <a:t>Bilston</a:t>
            </a:r>
            <a:r>
              <a:rPr lang="fr-FR" dirty="0"/>
              <a:t> Glen / </a:t>
            </a:r>
            <a:r>
              <a:rPr lang="fr-FR" dirty="0" err="1"/>
              <a:t>Dawdon</a:t>
            </a:r>
            <a:endParaRPr lang="fr-FR" dirty="0"/>
          </a:p>
          <a:p>
            <a:r>
              <a:rPr lang="fr-FR" dirty="0"/>
              <a:t>Validation </a:t>
            </a:r>
            <a:r>
              <a:rPr lang="fr-FR" dirty="0" err="1"/>
              <a:t>with</a:t>
            </a:r>
            <a:r>
              <a:rPr lang="fr-FR" dirty="0"/>
              <a:t> data </a:t>
            </a:r>
            <a:r>
              <a:rPr lang="fr-FR" dirty="0" err="1"/>
              <a:t>acquired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</a:t>
            </a:r>
            <a:r>
              <a:rPr lang="fr-FR" dirty="0" err="1"/>
              <a:t>phD</a:t>
            </a:r>
            <a:r>
              <a:rPr lang="fr-FR" dirty="0"/>
              <a:t> time</a:t>
            </a:r>
          </a:p>
          <a:p>
            <a:pPr lvl="1"/>
            <a:r>
              <a:rPr lang="fr-FR" dirty="0" err="1"/>
              <a:t>Temperature</a:t>
            </a:r>
            <a:r>
              <a:rPr lang="fr-FR" dirty="0"/>
              <a:t> profile</a:t>
            </a:r>
          </a:p>
          <a:p>
            <a:pPr lvl="1"/>
            <a:r>
              <a:rPr lang="fr-FR" dirty="0"/>
              <a:t>Water </a:t>
            </a:r>
            <a:r>
              <a:rPr lang="fr-FR" dirty="0" err="1"/>
              <a:t>level</a:t>
            </a:r>
            <a:r>
              <a:rPr lang="fr-FR" dirty="0"/>
              <a:t>, flow rate and </a:t>
            </a:r>
            <a:r>
              <a:rPr lang="fr-FR" dirty="0" err="1"/>
              <a:t>temperature</a:t>
            </a:r>
            <a:r>
              <a:rPr lang="fr-FR" dirty="0"/>
              <a:t> time </a:t>
            </a:r>
            <a:r>
              <a:rPr lang="fr-FR" dirty="0" err="1"/>
              <a:t>series</a:t>
            </a:r>
            <a:endParaRPr lang="en-GB" dirty="0"/>
          </a:p>
          <a:p>
            <a:endParaRPr lang="en-GB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A9E609E-467F-4D4A-90B3-9383BD664D49}"/>
              </a:ext>
            </a:extLst>
          </p:cNvPr>
          <p:cNvSpPr txBox="1">
            <a:spLocks/>
          </p:cNvSpPr>
          <p:nvPr/>
        </p:nvSpPr>
        <p:spPr>
          <a:xfrm rot="16200000">
            <a:off x="-686991" y="4679871"/>
            <a:ext cx="1929448" cy="555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>
                <a:solidFill>
                  <a:schemeClr val="accent1">
                    <a:lumMod val="75000"/>
                  </a:schemeClr>
                </a:solidFill>
              </a:rPr>
              <a:t>Objective 3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FF4842E6-62D6-4348-912B-39E002D4D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561486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4">
            <a:extLst>
              <a:ext uri="{FF2B5EF4-FFF2-40B4-BE49-F238E27FC236}">
                <a16:creationId xmlns:a16="http://schemas.microsoft.com/office/drawing/2014/main" id="{F3423FC2-9621-49B2-9FC9-2C176A114B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5151" y="2550693"/>
            <a:ext cx="6121697" cy="399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32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0E141-1C0A-47EF-BF9B-F8F3864B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Study</a:t>
            </a:r>
            <a:r>
              <a:rPr lang="fr-FR" sz="3200" dirty="0"/>
              <a:t> background</a:t>
            </a:r>
            <a:endParaRPr lang="en-GB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19" y="1551304"/>
            <a:ext cx="7944984" cy="4666615"/>
          </a:xfrm>
        </p:spPr>
        <p:txBody>
          <a:bodyPr>
            <a:normAutofit/>
          </a:bodyPr>
          <a:lstStyle/>
          <a:p>
            <a:r>
              <a:rPr lang="fr-FR" sz="2400" dirty="0"/>
              <a:t>9% of UK population </a:t>
            </a:r>
            <a:r>
              <a:rPr lang="fr-FR" sz="2400" dirty="0" err="1"/>
              <a:t>located</a:t>
            </a:r>
            <a:r>
              <a:rPr lang="fr-FR" sz="2400" dirty="0"/>
              <a:t> </a:t>
            </a:r>
            <a:r>
              <a:rPr lang="fr-FR" sz="2400" dirty="0" err="1"/>
              <a:t>above</a:t>
            </a:r>
            <a:r>
              <a:rPr lang="fr-FR" sz="2400" dirty="0"/>
              <a:t> </a:t>
            </a:r>
            <a:r>
              <a:rPr lang="fr-FR" sz="2400" dirty="0" err="1"/>
              <a:t>abandonned</a:t>
            </a:r>
            <a:r>
              <a:rPr lang="fr-FR" sz="2400" dirty="0"/>
              <a:t> </a:t>
            </a:r>
            <a:r>
              <a:rPr lang="fr-FR" sz="2400" dirty="0" err="1"/>
              <a:t>coal</a:t>
            </a:r>
            <a:r>
              <a:rPr lang="fr-FR" sz="2400" dirty="0"/>
              <a:t> mines</a:t>
            </a:r>
          </a:p>
          <a:p>
            <a:endParaRPr lang="fr-FR" sz="2400" dirty="0"/>
          </a:p>
          <a:p>
            <a:r>
              <a:rPr lang="fr-FR" sz="2400" dirty="0" err="1"/>
              <a:t>Heat</a:t>
            </a:r>
            <a:r>
              <a:rPr lang="fr-FR" sz="2400" dirty="0"/>
              <a:t> </a:t>
            </a:r>
            <a:r>
              <a:rPr lang="fr-FR" sz="2400" dirty="0" err="1"/>
              <a:t>demand</a:t>
            </a:r>
            <a:r>
              <a:rPr lang="fr-FR" sz="2400" dirty="0"/>
              <a:t> = &gt;1/3 of </a:t>
            </a:r>
            <a:r>
              <a:rPr lang="fr-FR" sz="2400" dirty="0" err="1"/>
              <a:t>energy</a:t>
            </a:r>
            <a:r>
              <a:rPr lang="fr-FR" sz="2400" dirty="0"/>
              <a:t> </a:t>
            </a:r>
            <a:r>
              <a:rPr lang="fr-FR" sz="2400" dirty="0" err="1"/>
              <a:t>consumption</a:t>
            </a:r>
            <a:r>
              <a:rPr lang="fr-FR" sz="2400" dirty="0"/>
              <a:t> in the UK </a:t>
            </a:r>
          </a:p>
          <a:p>
            <a:endParaRPr lang="fr-FR" sz="2400" dirty="0"/>
          </a:p>
          <a:p>
            <a:r>
              <a:rPr lang="fr-FR" sz="2400" dirty="0"/>
              <a:t>Low-</a:t>
            </a:r>
            <a:r>
              <a:rPr lang="fr-FR" sz="2400" dirty="0" err="1"/>
              <a:t>temperature</a:t>
            </a:r>
            <a:r>
              <a:rPr lang="fr-FR" sz="2400" dirty="0"/>
              <a:t> </a:t>
            </a:r>
            <a:r>
              <a:rPr lang="fr-FR" sz="2400" dirty="0" err="1"/>
              <a:t>geothermal</a:t>
            </a:r>
            <a:r>
              <a:rPr lang="fr-FR" sz="2400" dirty="0"/>
              <a:t> </a:t>
            </a:r>
            <a:r>
              <a:rPr lang="fr-FR" sz="2400" dirty="0" err="1"/>
              <a:t>resource</a:t>
            </a:r>
            <a:r>
              <a:rPr lang="fr-FR" sz="2400" dirty="0"/>
              <a:t> (</a:t>
            </a:r>
            <a:r>
              <a:rPr lang="en-GB" sz="2400" dirty="0"/>
              <a:t>T=  12-20 °C)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7% of </a:t>
            </a:r>
            <a:r>
              <a:rPr lang="en-GB" sz="2400" dirty="0"/>
              <a:t>Scotland’s heat demand (Todd et al., 2019)</a:t>
            </a:r>
          </a:p>
          <a:p>
            <a:endParaRPr lang="fr-FR" sz="2400" dirty="0"/>
          </a:p>
          <a:p>
            <a:r>
              <a:rPr lang="fr-FR" sz="2400" dirty="0"/>
              <a:t>Can </a:t>
            </a:r>
            <a:r>
              <a:rPr lang="fr-FR" sz="2400" dirty="0" err="1"/>
              <a:t>contribute</a:t>
            </a:r>
            <a:r>
              <a:rPr lang="fr-FR" sz="2400" dirty="0"/>
              <a:t> to </a:t>
            </a:r>
            <a:r>
              <a:rPr lang="fr-FR" sz="2400" dirty="0" err="1"/>
              <a:t>decarbonization</a:t>
            </a:r>
            <a:r>
              <a:rPr lang="fr-FR" sz="2400" dirty="0"/>
              <a:t> of </a:t>
            </a:r>
            <a:r>
              <a:rPr lang="fr-FR" sz="2400" dirty="0" err="1"/>
              <a:t>residential</a:t>
            </a:r>
            <a:r>
              <a:rPr lang="fr-FR" sz="2400" dirty="0"/>
              <a:t> </a:t>
            </a:r>
            <a:r>
              <a:rPr lang="fr-FR" sz="2400" dirty="0" err="1"/>
              <a:t>heat</a:t>
            </a:r>
            <a:r>
              <a:rPr lang="fr-FR" sz="2400" dirty="0"/>
              <a:t> </a:t>
            </a:r>
          </a:p>
          <a:p>
            <a:endParaRPr lang="en-GB" sz="2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322877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UK Coal Measures">
            <a:extLst>
              <a:ext uri="{FF2B5EF4-FFF2-40B4-BE49-F238E27FC236}">
                <a16:creationId xmlns:a16="http://schemas.microsoft.com/office/drawing/2014/main" id="{11E5FA03-7BD7-4329-B261-F212FC48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586" y="777875"/>
            <a:ext cx="3429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95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0B8E96-7AD4-4A2E-AC39-B2B1D2E6D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0663" cy="4351338"/>
          </a:xfrm>
        </p:spPr>
        <p:txBody>
          <a:bodyPr/>
          <a:lstStyle/>
          <a:p>
            <a:r>
              <a:rPr lang="fr-FR" dirty="0" err="1"/>
              <a:t>Development</a:t>
            </a:r>
            <a:r>
              <a:rPr lang="fr-FR" dirty="0"/>
              <a:t> of a </a:t>
            </a:r>
            <a:r>
              <a:rPr lang="fr-FR" dirty="0" err="1"/>
              <a:t>predictive</a:t>
            </a:r>
            <a:r>
              <a:rPr lang="fr-FR" dirty="0"/>
              <a:t> (</a:t>
            </a:r>
            <a:r>
              <a:rPr lang="fr-FR" dirty="0" err="1"/>
              <a:t>conceptual</a:t>
            </a:r>
            <a:r>
              <a:rPr lang="fr-FR" dirty="0"/>
              <a:t> or </a:t>
            </a:r>
            <a:r>
              <a:rPr lang="fr-FR" dirty="0" err="1"/>
              <a:t>numerical</a:t>
            </a:r>
            <a:r>
              <a:rPr lang="fr-FR" dirty="0"/>
              <a:t>) </a:t>
            </a:r>
            <a:r>
              <a:rPr lang="fr-FR" dirty="0" err="1"/>
              <a:t>tool</a:t>
            </a:r>
            <a:r>
              <a:rPr lang="fr-FR" dirty="0"/>
              <a:t>.</a:t>
            </a:r>
          </a:p>
          <a:p>
            <a:r>
              <a:rPr lang="fr-FR" dirty="0" err="1"/>
              <a:t>Recommendation</a:t>
            </a:r>
            <a:r>
              <a:rPr lang="fr-FR" dirty="0"/>
              <a:t> on a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to guide the </a:t>
            </a:r>
            <a:r>
              <a:rPr lang="fr-FR" dirty="0" err="1"/>
              <a:t>licensing</a:t>
            </a:r>
            <a:r>
              <a:rPr lang="fr-FR" dirty="0"/>
              <a:t> of </a:t>
            </a:r>
            <a:r>
              <a:rPr lang="fr-FR" dirty="0" err="1"/>
              <a:t>heat</a:t>
            </a:r>
            <a:endParaRPr lang="fr-FR" dirty="0"/>
          </a:p>
          <a:p>
            <a:r>
              <a:rPr lang="fr-FR" dirty="0"/>
              <a:t>Support the </a:t>
            </a:r>
            <a:r>
              <a:rPr lang="fr-FR" dirty="0" err="1"/>
              <a:t>dimensioning</a:t>
            </a:r>
            <a:r>
              <a:rPr lang="fr-FR" dirty="0"/>
              <a:t> of GSHP </a:t>
            </a:r>
            <a:r>
              <a:rPr lang="fr-FR" dirty="0" err="1"/>
              <a:t>systems</a:t>
            </a:r>
            <a:endParaRPr lang="en-GB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8C1F024-1BCB-4CAD-9B99-46BE8B1E2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03266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2748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B9382-9FB3-44A7-9F81-4996F9F7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5D0F2-1FD7-4426-8768-A5D6D714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Gillespie, M., Crane, E., and Barron, H. (2013). Study into the Potential for Deep Geothermal Energy in Scotland - Volume 2. AEC/001/11. Scottish Government, p. 129.</a:t>
            </a:r>
          </a:p>
          <a:p>
            <a:r>
              <a:rPr lang="en-GB" dirty="0"/>
              <a:t>Todd, F., McDermott, C., Harris, A. F., Bond, A., and Gilfillan, S. (2019). Coupled hydraulic and mechanical model of surface uplift due to mine water rebound: implications for mine water heating and cooling schemes. Scottish Journal of Geology [online], sjg2018–028. ISSN: 0036-9276, 2041-4951. DOI: 10.1144/sjg2018-028.</a:t>
            </a:r>
          </a:p>
        </p:txBody>
      </p:sp>
    </p:spTree>
    <p:extLst>
      <p:ext uri="{BB962C8B-B14F-4D97-AF65-F5344CB8AC3E}">
        <p14:creationId xmlns:p14="http://schemas.microsoft.com/office/powerpoint/2010/main" val="3991370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17DCC-C0C7-4C84-9D6E-BFB93BC1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GB" sz="3200" dirty="0"/>
              <a:t>Mine-water Heat: Resource definition 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3A796127-77F6-40EB-A8A6-81A51681B629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74F8A347-9379-4A9E-BC22-E927F8FFA7A5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60613" y="1505879"/>
            <a:ext cx="4969476" cy="4986996"/>
          </a:xfrm>
          <a:prstGeom prst="rect">
            <a:avLst/>
          </a:prstGeom>
        </p:spPr>
      </p:pic>
      <p:pic>
        <p:nvPicPr>
          <p:cNvPr id="8" name="image16.gif" descr="Figure 18">
            <a:extLst>
              <a:ext uri="{FF2B5EF4-FFF2-40B4-BE49-F238E27FC236}">
                <a16:creationId xmlns:a16="http://schemas.microsoft.com/office/drawing/2014/main" id="{1D5DCE0F-DBAE-466A-A37C-924A651D6BE3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5558585" y="1494027"/>
            <a:ext cx="6530340" cy="4572912"/>
          </a:xfrm>
          <a:prstGeom prst="rect">
            <a:avLst/>
          </a:prstGeom>
          <a:ln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E97313D-F058-4C46-873D-18B4ED32269D}"/>
              </a:ext>
            </a:extLst>
          </p:cNvPr>
          <p:cNvSpPr/>
          <p:nvPr/>
        </p:nvSpPr>
        <p:spPr>
          <a:xfrm>
            <a:off x="5775755" y="6118798"/>
            <a:ext cx="6096000" cy="3740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i="1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Depth of mine workings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(Gillespie et al., 2013)</a:t>
            </a:r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ACE91C-835A-4838-AE7C-6D790FCB1646}"/>
              </a:ext>
            </a:extLst>
          </p:cNvPr>
          <p:cNvSpPr/>
          <p:nvPr/>
        </p:nvSpPr>
        <p:spPr>
          <a:xfrm>
            <a:off x="1128791" y="1690688"/>
            <a:ext cx="1841157" cy="7683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6539EFF5-5F78-487F-86C7-60DB0452B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493" y="1865383"/>
            <a:ext cx="2365187" cy="48781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fr-FR" dirty="0"/>
              <a:t>Coal </a:t>
            </a:r>
            <a:r>
              <a:rPr lang="fr-FR" dirty="0" err="1"/>
              <a:t>Measures</a:t>
            </a:r>
            <a:endParaRPr lang="en-GB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36451917-B4A6-41D9-BE6F-5D8E1982BE94}"/>
              </a:ext>
            </a:extLst>
          </p:cNvPr>
          <p:cNvSpPr txBox="1">
            <a:spLocks/>
          </p:cNvSpPr>
          <p:nvPr/>
        </p:nvSpPr>
        <p:spPr>
          <a:xfrm>
            <a:off x="3192987" y="2911424"/>
            <a:ext cx="1964725" cy="13199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err="1"/>
              <a:t>Limestone</a:t>
            </a:r>
            <a:r>
              <a:rPr lang="fr-FR" dirty="0"/>
              <a:t> Coal formation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A9D4BF-155C-474B-BAAE-40ED3B38334E}"/>
              </a:ext>
            </a:extLst>
          </p:cNvPr>
          <p:cNvSpPr/>
          <p:nvPr/>
        </p:nvSpPr>
        <p:spPr>
          <a:xfrm>
            <a:off x="1128791" y="3044846"/>
            <a:ext cx="1964725" cy="9834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38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17DCC-C0C7-4C84-9D6E-BFB93BC1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GB" sz="3200" dirty="0"/>
              <a:t>Mine-water Heat: Resource definition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B88E96-295E-4766-A94B-1B41C1D91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389" y="1793715"/>
            <a:ext cx="5240771" cy="4372623"/>
          </a:xfrm>
        </p:spPr>
        <p:txBody>
          <a:bodyPr>
            <a:normAutofit/>
          </a:bodyPr>
          <a:lstStyle/>
          <a:p>
            <a:pPr lvl="0"/>
            <a:r>
              <a:rPr lang="en-GB" sz="2400" dirty="0"/>
              <a:t>Mine gets flooded when mining stops</a:t>
            </a:r>
          </a:p>
          <a:p>
            <a:r>
              <a:rPr lang="fr-FR" sz="2400" dirty="0"/>
              <a:t>Large </a:t>
            </a:r>
            <a:r>
              <a:rPr lang="fr-FR" sz="2400" dirty="0" err="1"/>
              <a:t>voids</a:t>
            </a:r>
            <a:r>
              <a:rPr lang="fr-FR" sz="2400" dirty="0"/>
              <a:t> = large water volume</a:t>
            </a:r>
            <a:endParaRPr lang="en-GB" sz="2400" dirty="0"/>
          </a:p>
          <a:p>
            <a:pPr lvl="0"/>
            <a:r>
              <a:rPr lang="en-GB" sz="2400" dirty="0"/>
              <a:t>Open-loop GSHP systems.</a:t>
            </a:r>
          </a:p>
          <a:p>
            <a:pPr lvl="0"/>
            <a:r>
              <a:rPr lang="en-GB" sz="2400" dirty="0"/>
              <a:t>Cyclical / seasonal production</a:t>
            </a:r>
          </a:p>
          <a:p>
            <a:r>
              <a:rPr lang="fr-FR" sz="2400" dirty="0" err="1"/>
              <a:t>Existing</a:t>
            </a:r>
            <a:r>
              <a:rPr lang="fr-FR" sz="2400" dirty="0"/>
              <a:t> case </a:t>
            </a:r>
            <a:r>
              <a:rPr lang="fr-FR" sz="2400" dirty="0" err="1"/>
              <a:t>study</a:t>
            </a:r>
            <a:r>
              <a:rPr lang="fr-FR" sz="2400" dirty="0"/>
              <a:t>: UK (</a:t>
            </a:r>
            <a:r>
              <a:rPr lang="fr-FR" sz="2400" dirty="0" err="1"/>
              <a:t>Shettleston</a:t>
            </a:r>
            <a:r>
              <a:rPr lang="fr-FR" sz="2400" dirty="0"/>
              <a:t>, </a:t>
            </a:r>
            <a:r>
              <a:rPr lang="fr-FR" sz="2400" dirty="0" err="1"/>
              <a:t>Dawdon</a:t>
            </a:r>
            <a:r>
              <a:rPr lang="fr-FR" sz="2400" dirty="0"/>
              <a:t>), Spain, Canada, USA, </a:t>
            </a:r>
            <a:r>
              <a:rPr lang="fr-FR" sz="2400" dirty="0" err="1"/>
              <a:t>Poland</a:t>
            </a:r>
            <a:r>
              <a:rPr lang="fr-FR" sz="2400" dirty="0"/>
              <a:t>, The </a:t>
            </a:r>
            <a:r>
              <a:rPr lang="fr-FR" sz="2400" dirty="0" err="1"/>
              <a:t>Netherlands</a:t>
            </a:r>
            <a:r>
              <a:rPr lang="fr-FR" sz="2400" dirty="0"/>
              <a:t> (Heerlen)</a:t>
            </a:r>
          </a:p>
          <a:p>
            <a:endParaRPr lang="fr-FR" sz="2400" dirty="0"/>
          </a:p>
          <a:p>
            <a:r>
              <a:rPr lang="fr-FR" sz="2400" dirty="0"/>
              <a:t>Coal </a:t>
            </a:r>
            <a:r>
              <a:rPr lang="fr-FR" sz="2400" dirty="0" err="1"/>
              <a:t>Authority</a:t>
            </a:r>
            <a:r>
              <a:rPr lang="fr-FR" sz="2400" dirty="0"/>
              <a:t> </a:t>
            </a:r>
            <a:r>
              <a:rPr lang="fr-FR" sz="2400" dirty="0" err="1"/>
              <a:t>liability</a:t>
            </a:r>
            <a:r>
              <a:rPr lang="fr-FR" sz="2400" dirty="0"/>
              <a:t> to UK mines and </a:t>
            </a:r>
            <a:r>
              <a:rPr lang="fr-FR" sz="2400" dirty="0" err="1"/>
              <a:t>interests</a:t>
            </a:r>
            <a:endParaRPr lang="en-GB" sz="2400" dirty="0"/>
          </a:p>
        </p:txBody>
      </p:sp>
      <p:pic>
        <p:nvPicPr>
          <p:cNvPr id="4" name="image19.png">
            <a:extLst>
              <a:ext uri="{FF2B5EF4-FFF2-40B4-BE49-F238E27FC236}">
                <a16:creationId xmlns:a16="http://schemas.microsoft.com/office/drawing/2014/main" id="{BD6325FA-184A-4936-AA35-4C18A8E13D93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822633" y="1687447"/>
            <a:ext cx="6138978" cy="3270569"/>
          </a:xfrm>
          <a:prstGeom prst="rect">
            <a:avLst/>
          </a:prstGeom>
          <a:ln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1C1929-73AC-4E32-A59F-880605B5523B}"/>
              </a:ext>
            </a:extLst>
          </p:cNvPr>
          <p:cNvSpPr/>
          <p:nvPr/>
        </p:nvSpPr>
        <p:spPr>
          <a:xfrm>
            <a:off x="6309360" y="5096194"/>
            <a:ext cx="5652251" cy="67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Schematic Diagram of a mine water heat pump system (Charlotte Adams)</a:t>
            </a:r>
            <a:endParaRPr lang="en-GB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3A796127-77F6-40EB-A8A6-81A51681B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384554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623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B7CFA8-78BA-4C6C-A5B7-29DA433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Research</a:t>
            </a:r>
            <a:r>
              <a:rPr lang="fr-FR" sz="3200" dirty="0"/>
              <a:t> question</a:t>
            </a:r>
            <a:endParaRPr lang="en-GB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CA0C17-C3B5-4517-B2B7-456BF0D15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7821"/>
            <a:ext cx="10515600" cy="1018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are the main control on mine water </a:t>
            </a:r>
            <a:r>
              <a:rPr lang="fr-FR" dirty="0" err="1"/>
              <a:t>temperature</a:t>
            </a:r>
            <a:r>
              <a:rPr lang="fr-FR" dirty="0"/>
              <a:t> ?</a:t>
            </a:r>
          </a:p>
          <a:p>
            <a:pPr marL="0" indent="0">
              <a:buNone/>
            </a:pPr>
            <a:r>
              <a:rPr lang="fr-FR" dirty="0" err="1"/>
              <a:t>Necessary</a:t>
            </a:r>
            <a:r>
              <a:rPr lang="fr-FR" dirty="0"/>
              <a:t> to </a:t>
            </a:r>
            <a:r>
              <a:rPr lang="fr-FR" dirty="0" err="1"/>
              <a:t>evaluate</a:t>
            </a:r>
            <a:r>
              <a:rPr lang="fr-FR" dirty="0"/>
              <a:t> the </a:t>
            </a:r>
            <a:r>
              <a:rPr lang="fr-FR" dirty="0" err="1"/>
              <a:t>geothermal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of </a:t>
            </a:r>
            <a:r>
              <a:rPr lang="fr-FR" dirty="0" err="1"/>
              <a:t>coal</a:t>
            </a:r>
            <a:r>
              <a:rPr lang="fr-FR" dirty="0"/>
              <a:t> mines.</a:t>
            </a:r>
            <a:endParaRPr lang="en-GB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FD8416-1661-4A13-9907-6C3477F26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011" y="1260179"/>
            <a:ext cx="7448350" cy="4152510"/>
          </a:xfrm>
          <a:prstGeom prst="rect">
            <a:avLst/>
          </a:prstGeom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0A7B502-8823-4F2B-A312-E52378597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388142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4BD78654-6A1E-48A9-B41A-F4F651FEDD5F}"/>
              </a:ext>
            </a:extLst>
          </p:cNvPr>
          <p:cNvSpPr/>
          <p:nvPr/>
        </p:nvSpPr>
        <p:spPr>
          <a:xfrm>
            <a:off x="7590551" y="1583135"/>
            <a:ext cx="1903969" cy="38295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6F7E703-643B-43BC-AFC0-7B58217BC028}"/>
              </a:ext>
            </a:extLst>
          </p:cNvPr>
          <p:cNvSpPr txBox="1"/>
          <p:nvPr/>
        </p:nvSpPr>
        <p:spPr>
          <a:xfrm>
            <a:off x="9662160" y="3497912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?????????????????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76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8C468F-C796-4545-A3DE-E2CDAC81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A8A47-9157-4BC2-B56A-3B3AECA4F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lvl="0" indent="-571500">
              <a:buFont typeface="+mj-lt"/>
              <a:buAutoNum type="romanUcPeriod"/>
            </a:pPr>
            <a:r>
              <a:rPr lang="en-GB" dirty="0"/>
              <a:t>Research objectives</a:t>
            </a:r>
          </a:p>
          <a:p>
            <a:pPr marL="0" lvl="0" indent="0">
              <a:buNone/>
            </a:pPr>
            <a:endParaRPr lang="en-GB" dirty="0"/>
          </a:p>
          <a:p>
            <a:pPr marL="571500" lvl="0" indent="-571500">
              <a:buFont typeface="+mj-lt"/>
              <a:buAutoNum type="romanUcPeriod"/>
            </a:pPr>
            <a:r>
              <a:rPr lang="en-GB" dirty="0"/>
              <a:t>Methods</a:t>
            </a:r>
          </a:p>
          <a:p>
            <a:pPr marL="457200" lvl="1" indent="0">
              <a:buNone/>
            </a:pPr>
            <a:r>
              <a:rPr lang="en-GB" dirty="0"/>
              <a:t>	Literature review</a:t>
            </a:r>
          </a:p>
          <a:p>
            <a:pPr marL="457200" lvl="1" indent="0">
              <a:buNone/>
            </a:pPr>
            <a:r>
              <a:rPr lang="en-GB" dirty="0"/>
              <a:t>	Suggested methodology</a:t>
            </a:r>
          </a:p>
          <a:p>
            <a:pPr marL="457200" lvl="1" indent="0">
              <a:buNone/>
            </a:pPr>
            <a:endParaRPr lang="en-GB" dirty="0"/>
          </a:p>
          <a:p>
            <a:pPr marL="571500" lvl="0" indent="-571500">
              <a:buFont typeface="+mj-lt"/>
              <a:buAutoNum type="romanUcPeriod"/>
            </a:pPr>
            <a:r>
              <a:rPr lang="en-GB" dirty="0"/>
              <a:t>Conclusion</a:t>
            </a:r>
          </a:p>
          <a:p>
            <a:pPr marL="0" lvl="0" indent="0">
              <a:buNone/>
            </a:pPr>
            <a:r>
              <a:rPr lang="en-GB" sz="2400" dirty="0"/>
              <a:t>	Expected results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C8172C0-300B-4C3D-9B93-9AB289D99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854612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5989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Determine the main heat sources and heat transfer mechanisms in flooded coal mines </a:t>
            </a:r>
          </a:p>
          <a:p>
            <a:pPr lvl="1"/>
            <a:r>
              <a:rPr lang="en-GB" dirty="0"/>
              <a:t>What is the heat recovery rate of water in coal mines?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Assess the important geometrical features in mine plans. </a:t>
            </a:r>
          </a:p>
          <a:p>
            <a:pPr lvl="1"/>
            <a:r>
              <a:rPr lang="en-GB" dirty="0"/>
              <a:t>How can representative simplification of mine plans be made? 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Evaluate the footprint area of heat extraction</a:t>
            </a:r>
          </a:p>
          <a:p>
            <a:pPr lvl="1"/>
            <a:r>
              <a:rPr lang="en-GB" dirty="0"/>
              <a:t>What is the geothermal potential of mines?</a:t>
            </a:r>
          </a:p>
          <a:p>
            <a:pPr lvl="1"/>
            <a:r>
              <a:rPr lang="en-GB" dirty="0"/>
              <a:t>Can a sustainable heat extraction rate be maintained?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835145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1405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Determine the main heat sources and heat transfer mechanisms in flooded coal mines </a:t>
            </a:r>
          </a:p>
          <a:p>
            <a:pPr lvl="1"/>
            <a:r>
              <a:rPr lang="en-GB" dirty="0"/>
              <a:t>What is the heat recovery rate?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Assess the important geometrical features in mine plans. </a:t>
            </a:r>
          </a:p>
          <a:p>
            <a:pPr lvl="1"/>
            <a:r>
              <a:rPr lang="en-GB" dirty="0"/>
              <a:t>How can representative simplification of mine plans be made? </a:t>
            </a:r>
          </a:p>
          <a:p>
            <a:pPr lvl="1"/>
            <a:endParaRPr lang="en-GB" dirty="0"/>
          </a:p>
          <a:p>
            <a:pPr lvl="0"/>
            <a:r>
              <a:rPr lang="en-GB" dirty="0"/>
              <a:t>Evaluate the footprint area of heat extraction</a:t>
            </a:r>
          </a:p>
          <a:p>
            <a:pPr lvl="1"/>
            <a:r>
              <a:rPr lang="en-GB" dirty="0"/>
              <a:t>What is the geothermal potential of mines?</a:t>
            </a:r>
          </a:p>
          <a:p>
            <a:pPr lvl="1"/>
            <a:r>
              <a:rPr lang="en-GB" dirty="0"/>
              <a:t>Can a sustainable heat extraction rate be maintained?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9D7C07D-135F-41E3-A4A5-E83DBBEA4733}"/>
              </a:ext>
            </a:extLst>
          </p:cNvPr>
          <p:cNvSpPr/>
          <p:nvPr/>
        </p:nvSpPr>
        <p:spPr>
          <a:xfrm>
            <a:off x="396240" y="3021965"/>
            <a:ext cx="11125200" cy="3215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4A87E83A-2B54-4AE0-AB37-2B81EBF5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86991" y="1779508"/>
            <a:ext cx="1929448" cy="555466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Objective 1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image9.png">
            <a:extLst>
              <a:ext uri="{FF2B5EF4-FFF2-40B4-BE49-F238E27FC236}">
                <a16:creationId xmlns:a16="http://schemas.microsoft.com/office/drawing/2014/main" id="{81CA156C-CD86-4545-BEAB-5C00E01FFA75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6877024" y="2057241"/>
            <a:ext cx="3454383" cy="425211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06363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9640"/>
            <a:ext cx="10515600" cy="5794785"/>
          </a:xfrm>
        </p:spPr>
        <p:txBody>
          <a:bodyPr>
            <a:normAutofit fontScale="92500" lnSpcReduction="10000"/>
          </a:bodyPr>
          <a:lstStyle/>
          <a:p>
            <a:r>
              <a:rPr lang="fr-FR" dirty="0" err="1"/>
              <a:t>Potential</a:t>
            </a:r>
            <a:r>
              <a:rPr lang="fr-FR" dirty="0"/>
              <a:t> source of </a:t>
            </a:r>
            <a:r>
              <a:rPr lang="fr-FR" dirty="0" err="1"/>
              <a:t>heat</a:t>
            </a:r>
            <a:endParaRPr lang="fr-FR" dirty="0"/>
          </a:p>
          <a:p>
            <a:pPr lvl="1"/>
            <a:r>
              <a:rPr lang="en-GB" dirty="0"/>
              <a:t>natural heat flow</a:t>
            </a:r>
          </a:p>
          <a:p>
            <a:pPr lvl="1"/>
            <a:r>
              <a:rPr lang="en-GB" dirty="0"/>
              <a:t>local heat generation </a:t>
            </a:r>
          </a:p>
          <a:p>
            <a:pPr lvl="1"/>
            <a:r>
              <a:rPr lang="en-GB" dirty="0"/>
              <a:t>solar influx</a:t>
            </a:r>
          </a:p>
          <a:p>
            <a:pPr lvl="1"/>
            <a:r>
              <a:rPr lang="en-GB" dirty="0"/>
              <a:t>groundwater flow</a:t>
            </a:r>
          </a:p>
          <a:p>
            <a:pPr lvl="1"/>
            <a:r>
              <a:rPr lang="en-GB" dirty="0"/>
              <a:t>geological structure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dirty="0" err="1"/>
              <a:t>Conceptual</a:t>
            </a:r>
            <a:r>
              <a:rPr lang="fr-FR" dirty="0"/>
              <a:t> </a:t>
            </a:r>
            <a:r>
              <a:rPr lang="fr-FR" dirty="0" err="1"/>
              <a:t>models</a:t>
            </a:r>
            <a:endParaRPr lang="fr-FR" dirty="0"/>
          </a:p>
          <a:p>
            <a:endParaRPr lang="en-GB" dirty="0"/>
          </a:p>
          <a:p>
            <a:r>
              <a:rPr lang="en-GB" dirty="0"/>
              <a:t>Sensitivity analysis</a:t>
            </a:r>
          </a:p>
          <a:p>
            <a:endParaRPr lang="en-GB" dirty="0"/>
          </a:p>
          <a:p>
            <a:r>
              <a:rPr lang="fr-FR" dirty="0"/>
              <a:t>Data </a:t>
            </a:r>
            <a:r>
              <a:rPr lang="fr-FR" dirty="0" err="1"/>
              <a:t>inventory</a:t>
            </a:r>
            <a:endParaRPr lang="fr-FR" dirty="0"/>
          </a:p>
          <a:p>
            <a:pPr lvl="1"/>
            <a:r>
              <a:rPr lang="fr-FR" dirty="0" err="1"/>
              <a:t>Temperature</a:t>
            </a:r>
            <a:endParaRPr lang="fr-FR" dirty="0"/>
          </a:p>
          <a:p>
            <a:pPr lvl="1"/>
            <a:r>
              <a:rPr lang="fr-FR" dirty="0"/>
              <a:t>Water </a:t>
            </a:r>
            <a:r>
              <a:rPr lang="fr-FR" dirty="0" err="1"/>
              <a:t>level</a:t>
            </a:r>
            <a:endParaRPr lang="fr-FR" dirty="0"/>
          </a:p>
          <a:p>
            <a:pPr lvl="1"/>
            <a:r>
              <a:rPr lang="fr-FR" dirty="0" err="1"/>
              <a:t>Geochemistry</a:t>
            </a:r>
            <a:endParaRPr lang="fr-FR" dirty="0"/>
          </a:p>
          <a:p>
            <a:endParaRPr lang="en-GB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itre 1">
            <a:extLst>
              <a:ext uri="{FF2B5EF4-FFF2-40B4-BE49-F238E27FC236}">
                <a16:creationId xmlns:a16="http://schemas.microsoft.com/office/drawing/2014/main" id="{283A33FD-0333-426A-A0EC-5D68BDB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686991" y="1779508"/>
            <a:ext cx="1929448" cy="555466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chemeClr val="accent1">
                    <a:lumMod val="75000"/>
                  </a:schemeClr>
                </a:solidFill>
              </a:rPr>
              <a:t>Objective 1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25FCBA-75F4-4C4B-98B6-EEE8E03701C1}"/>
              </a:ext>
            </a:extLst>
          </p:cNvPr>
          <p:cNvSpPr txBox="1">
            <a:spLocks/>
          </p:cNvSpPr>
          <p:nvPr/>
        </p:nvSpPr>
        <p:spPr>
          <a:xfrm>
            <a:off x="12487175" y="10925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D8C81112-C03A-407B-A184-5EFF720F134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460365" y="2474877"/>
            <a:ext cx="5893435" cy="2520950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46F0F51-D72E-4289-B8D2-C64FE2C43667}"/>
              </a:ext>
            </a:extLst>
          </p:cNvPr>
          <p:cNvCxnSpPr>
            <a:cxnSpLocks/>
          </p:cNvCxnSpPr>
          <p:nvPr/>
        </p:nvCxnSpPr>
        <p:spPr>
          <a:xfrm>
            <a:off x="6601179" y="1481129"/>
            <a:ext cx="491702" cy="9439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9A568F2-C054-4D20-B9DF-CCAA06ED4DA8}"/>
              </a:ext>
            </a:extLst>
          </p:cNvPr>
          <p:cNvCxnSpPr/>
          <p:nvPr/>
        </p:nvCxnSpPr>
        <p:spPr>
          <a:xfrm>
            <a:off x="10086506" y="2231953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B7AE450-8983-4847-A522-BE60587748AD}"/>
              </a:ext>
            </a:extLst>
          </p:cNvPr>
          <p:cNvCxnSpPr/>
          <p:nvPr/>
        </p:nvCxnSpPr>
        <p:spPr>
          <a:xfrm>
            <a:off x="9702458" y="2231953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9A5F3A3-6B85-4A04-9787-7D301EC24013}"/>
              </a:ext>
            </a:extLst>
          </p:cNvPr>
          <p:cNvSpPr txBox="1"/>
          <p:nvPr/>
        </p:nvSpPr>
        <p:spPr>
          <a:xfrm>
            <a:off x="9506878" y="1820473"/>
            <a:ext cx="8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Rainfall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959E3DE-EFE8-40C9-80A2-7A81F4773CB4}"/>
              </a:ext>
            </a:extLst>
          </p:cNvPr>
          <p:cNvSpPr txBox="1"/>
          <p:nvPr/>
        </p:nvSpPr>
        <p:spPr>
          <a:xfrm>
            <a:off x="5869223" y="98493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Solar flux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73D2284-989F-45EA-820D-E7C7977FF7B8}"/>
              </a:ext>
            </a:extLst>
          </p:cNvPr>
          <p:cNvCxnSpPr>
            <a:cxnSpLocks/>
          </p:cNvCxnSpPr>
          <p:nvPr/>
        </p:nvCxnSpPr>
        <p:spPr>
          <a:xfrm>
            <a:off x="6318445" y="1481129"/>
            <a:ext cx="491702" cy="94395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Ellipse 35">
            <a:extLst>
              <a:ext uri="{FF2B5EF4-FFF2-40B4-BE49-F238E27FC236}">
                <a16:creationId xmlns:a16="http://schemas.microsoft.com/office/drawing/2014/main" id="{5E31AD3F-E899-4C2F-A1FA-740F86B67C08}"/>
              </a:ext>
            </a:extLst>
          </p:cNvPr>
          <p:cNvSpPr/>
          <p:nvPr/>
        </p:nvSpPr>
        <p:spPr>
          <a:xfrm>
            <a:off x="8460071" y="4924850"/>
            <a:ext cx="990600" cy="9796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/>
              <p:nvPr/>
            </p:nvSpPr>
            <p:spPr>
              <a:xfrm>
                <a:off x="6753066" y="6115348"/>
                <a:ext cx="4377544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𝐹𝑒𝑆</m:t>
                          </m:r>
                        </m:e>
                        <m: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GB" i="0">
                          <a:latin typeface="Cambria Math" panose="02040503050406030204" pitchFamily="18" charset="0"/>
                        </a:rPr>
                        <m:t>+2 </m:t>
                      </m:r>
                      <m:sSubSup>
                        <m:sSub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GB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066" y="6115348"/>
                <a:ext cx="4377544" cy="6090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5CFB9A0-AA89-4E34-BF5E-09AD54A13F8C}"/>
              </a:ext>
            </a:extLst>
          </p:cNvPr>
          <p:cNvCxnSpPr>
            <a:cxnSpLocks/>
          </p:cNvCxnSpPr>
          <p:nvPr/>
        </p:nvCxnSpPr>
        <p:spPr>
          <a:xfrm>
            <a:off x="5841365" y="3868425"/>
            <a:ext cx="5370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920971E-98A8-417A-AA3A-8BFE9D41E281}"/>
              </a:ext>
            </a:extLst>
          </p:cNvPr>
          <p:cNvCxnSpPr>
            <a:cxnSpLocks/>
          </p:cNvCxnSpPr>
          <p:nvPr/>
        </p:nvCxnSpPr>
        <p:spPr>
          <a:xfrm>
            <a:off x="10687970" y="3883665"/>
            <a:ext cx="5370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063149A-1744-4299-8FCC-974D2507DD4E}"/>
              </a:ext>
            </a:extLst>
          </p:cNvPr>
          <p:cNvCxnSpPr>
            <a:cxnSpLocks/>
          </p:cNvCxnSpPr>
          <p:nvPr/>
        </p:nvCxnSpPr>
        <p:spPr>
          <a:xfrm flipV="1">
            <a:off x="9944946" y="4020825"/>
            <a:ext cx="0" cy="158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C5D4C3CD-3798-488D-9E56-8501AD06C2D4}"/>
              </a:ext>
            </a:extLst>
          </p:cNvPr>
          <p:cNvCxnSpPr>
            <a:cxnSpLocks/>
          </p:cNvCxnSpPr>
          <p:nvPr/>
        </p:nvCxnSpPr>
        <p:spPr>
          <a:xfrm>
            <a:off x="9944946" y="3553301"/>
            <a:ext cx="0" cy="1820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C06A0AF-2A2B-45FC-B10F-9882BB72CFDE}"/>
              </a:ext>
            </a:extLst>
          </p:cNvPr>
          <p:cNvSpPr/>
          <p:nvPr/>
        </p:nvSpPr>
        <p:spPr>
          <a:xfrm>
            <a:off x="6473958" y="4154202"/>
            <a:ext cx="4133079" cy="14320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F3F71B-B949-4DF4-B156-897EC405A879}"/>
              </a:ext>
            </a:extLst>
          </p:cNvPr>
          <p:cNvSpPr/>
          <p:nvPr/>
        </p:nvSpPr>
        <p:spPr>
          <a:xfrm>
            <a:off x="5460365" y="2353873"/>
            <a:ext cx="1292701" cy="33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" name="Picture 3">
            <a:extLst>
              <a:ext uri="{FF2B5EF4-FFF2-40B4-BE49-F238E27FC236}">
                <a16:creationId xmlns:a16="http://schemas.microsoft.com/office/drawing/2014/main" id="{809BB888-8967-47F6-81D5-07111C83846C}"/>
              </a:ext>
            </a:extLst>
          </p:cNvPr>
          <p:cNvPicPr/>
          <p:nvPr/>
        </p:nvPicPr>
        <p:blipFill rotWithShape="1">
          <a:blip r:embed="rId10"/>
          <a:srcRect l="665"/>
          <a:stretch/>
        </p:blipFill>
        <p:spPr bwMode="auto">
          <a:xfrm>
            <a:off x="5553512" y="2506419"/>
            <a:ext cx="5707140" cy="22895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96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6" grpId="0" animBg="1"/>
      <p:bldP spid="3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3629</TotalTime>
  <Words>2141</Words>
  <Application>Microsoft Office PowerPoint</Application>
  <PresentationFormat>Grand écran</PresentationFormat>
  <Paragraphs>340</Paragraphs>
  <Slides>21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Wingdings</vt:lpstr>
      <vt:lpstr>Thème Office</vt:lpstr>
      <vt:lpstr>Investigating geothermal heat resources of legacy mine workings, why are some mine waters hotter than others?</vt:lpstr>
      <vt:lpstr>Study background</vt:lpstr>
      <vt:lpstr>Mine-water Heat: Resource definition </vt:lpstr>
      <vt:lpstr>Mine-water Heat: Resource definition </vt:lpstr>
      <vt:lpstr>Research question</vt:lpstr>
      <vt:lpstr>Summary</vt:lpstr>
      <vt:lpstr>Présentation PowerPoint</vt:lpstr>
      <vt:lpstr>Objective 1</vt:lpstr>
      <vt:lpstr>Objective 1</vt:lpstr>
      <vt:lpstr>Objective 1</vt:lpstr>
      <vt:lpstr>Objective 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Objective 3</vt:lpstr>
      <vt:lpstr>Présentation PowerPoint</vt:lpstr>
      <vt:lpstr>Présentation PowerPoint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geothermal heat resources of legacy mine workings, why are some mine waters hotter than others?</dc:title>
  <dc:creator>Mylène RECEVEUR</dc:creator>
  <cp:lastModifiedBy>Mylène RECEVEUR</cp:lastModifiedBy>
  <cp:revision>42</cp:revision>
  <dcterms:created xsi:type="dcterms:W3CDTF">2020-01-25T10:15:12Z</dcterms:created>
  <dcterms:modified xsi:type="dcterms:W3CDTF">2020-01-30T20:57:53Z</dcterms:modified>
</cp:coreProperties>
</file>